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257" r:id="rId6"/>
    <p:sldId id="258" r:id="rId7"/>
    <p:sldId id="259" r:id="rId8"/>
    <p:sldId id="260" r:id="rId9"/>
    <p:sldId id="271" r:id="rId10"/>
    <p:sldId id="261" r:id="rId11"/>
    <p:sldId id="262" r:id="rId12"/>
    <p:sldId id="272" r:id="rId13"/>
    <p:sldId id="263" r:id="rId14"/>
    <p:sldId id="264" r:id="rId15"/>
    <p:sldId id="265" r:id="rId16"/>
    <p:sldId id="266" r:id="rId17"/>
    <p:sldId id="267" r:id="rId18"/>
    <p:sldId id="268" r:id="rId19"/>
    <p:sldId id="269" r:id="rId20"/>
    <p:sldId id="27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6/9/2021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6/9/2021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91A84-80B1-4B96-A8F9-C71CF418BD37}"/>
              </a:ext>
            </a:extLst>
          </p:cNvPr>
          <p:cNvPicPr>
            <a:picLocks noChangeAspect="1"/>
          </p:cNvPicPr>
          <p:nvPr/>
        </p:nvPicPr>
        <p:blipFill>
          <a:blip r:embed="rId2"/>
          <a:srcRect/>
          <a:stretch/>
        </p:blipFill>
        <p:spPr>
          <a:xfrm>
            <a:off x="-75714" y="13063"/>
            <a:ext cx="12280777" cy="6858000"/>
          </a:xfrm>
          <a:prstGeom prst="rect">
            <a:avLst/>
          </a:prstGeom>
        </p:spPr>
      </p:pic>
      <p:sp>
        <p:nvSpPr>
          <p:cNvPr id="6" name="Rectangle 5">
            <a:extLst>
              <a:ext uri="{FF2B5EF4-FFF2-40B4-BE49-F238E27FC236}">
                <a16:creationId xmlns:a16="http://schemas.microsoft.com/office/drawing/2014/main" id="{F80FC064-92C2-471C-ADBE-74B4040E5531}"/>
              </a:ext>
            </a:extLst>
          </p:cNvPr>
          <p:cNvSpPr/>
          <p:nvPr/>
        </p:nvSpPr>
        <p:spPr>
          <a:xfrm>
            <a:off x="3971858" y="192437"/>
            <a:ext cx="4248279" cy="707886"/>
          </a:xfrm>
          <a:prstGeom prst="rect">
            <a:avLst/>
          </a:prstGeom>
          <a:noFill/>
        </p:spPr>
        <p:txBody>
          <a:bodyPr wrap="none" lIns="91440" tIns="45720" rIns="91440" bIns="45720">
            <a:spAutoFit/>
          </a:bodyPr>
          <a:lstStyle/>
          <a:p>
            <a:pPr algn="ctr"/>
            <a:r>
              <a:rPr lang="en-US" sz="4000" b="1" cap="none" spc="0" dirty="0" err="1">
                <a:ln w="13462">
                  <a:solidFill>
                    <a:schemeClr val="bg1"/>
                  </a:solidFill>
                  <a:prstDash val="solid"/>
                </a:ln>
                <a:solidFill>
                  <a:schemeClr val="accent2">
                    <a:lumMod val="20000"/>
                    <a:lumOff val="80000"/>
                  </a:schemeClr>
                </a:solidFill>
                <a:effectLst>
                  <a:outerShdw dist="38100" dir="2700000" algn="bl" rotWithShape="0">
                    <a:schemeClr val="accent5"/>
                  </a:outerShdw>
                </a:effectLst>
                <a:latin typeface="Berlin Sans FB Demi" panose="020E0802020502020306" pitchFamily="34" charset="0"/>
              </a:rPr>
              <a:t>Exposys</a:t>
            </a:r>
            <a:r>
              <a:rPr lang="en-US" sz="4000" b="1" cap="none" spc="0" dirty="0">
                <a:ln w="13462">
                  <a:solidFill>
                    <a:schemeClr val="bg1"/>
                  </a:solidFill>
                  <a:prstDash val="solid"/>
                </a:ln>
                <a:solidFill>
                  <a:schemeClr val="accent2">
                    <a:lumMod val="20000"/>
                    <a:lumOff val="80000"/>
                  </a:schemeClr>
                </a:solidFill>
                <a:effectLst>
                  <a:outerShdw dist="38100" dir="2700000" algn="bl" rotWithShape="0">
                    <a:schemeClr val="accent5"/>
                  </a:outerShdw>
                </a:effectLst>
                <a:latin typeface="Berlin Sans FB Demi" panose="020E0802020502020306" pitchFamily="34" charset="0"/>
              </a:rPr>
              <a:t> Data Lab</a:t>
            </a:r>
          </a:p>
        </p:txBody>
      </p:sp>
      <p:sp>
        <p:nvSpPr>
          <p:cNvPr id="7" name="TextBox 6">
            <a:extLst>
              <a:ext uri="{FF2B5EF4-FFF2-40B4-BE49-F238E27FC236}">
                <a16:creationId xmlns:a16="http://schemas.microsoft.com/office/drawing/2014/main" id="{5FC95516-AE42-42DD-81E8-3BEC152DE582}"/>
              </a:ext>
            </a:extLst>
          </p:cNvPr>
          <p:cNvSpPr txBox="1"/>
          <p:nvPr/>
        </p:nvSpPr>
        <p:spPr>
          <a:xfrm>
            <a:off x="4977410" y="1338513"/>
            <a:ext cx="2237173" cy="584775"/>
          </a:xfrm>
          <a:prstGeom prst="rect">
            <a:avLst/>
          </a:prstGeom>
          <a:noFill/>
        </p:spPr>
        <p:txBody>
          <a:bodyPr wrap="square" rtlCol="0">
            <a:spAutoFit/>
          </a:bodyPr>
          <a:lstStyle/>
          <a:p>
            <a:pPr algn="ctr"/>
            <a:r>
              <a:rPr lang="en-IN" sz="3200" dirty="0">
                <a:solidFill>
                  <a:schemeClr val="accent2">
                    <a:lumMod val="60000"/>
                    <a:lumOff val="40000"/>
                  </a:schemeClr>
                </a:solidFill>
                <a:latin typeface="Agency FB" panose="020B0503020202020204" pitchFamily="34" charset="0"/>
              </a:rPr>
              <a:t>Internship 2021</a:t>
            </a:r>
          </a:p>
        </p:txBody>
      </p:sp>
      <p:sp>
        <p:nvSpPr>
          <p:cNvPr id="8" name="TextBox 7">
            <a:extLst>
              <a:ext uri="{FF2B5EF4-FFF2-40B4-BE49-F238E27FC236}">
                <a16:creationId xmlns:a16="http://schemas.microsoft.com/office/drawing/2014/main" id="{04924718-F1A3-404F-A380-2ECB6159E7B9}"/>
              </a:ext>
            </a:extLst>
          </p:cNvPr>
          <p:cNvSpPr txBox="1"/>
          <p:nvPr/>
        </p:nvSpPr>
        <p:spPr>
          <a:xfrm>
            <a:off x="3474875" y="2401409"/>
            <a:ext cx="6308317" cy="707886"/>
          </a:xfrm>
          <a:prstGeom prst="rect">
            <a:avLst/>
          </a:prstGeom>
          <a:noFill/>
        </p:spPr>
        <p:txBody>
          <a:bodyPr wrap="square" rtlCol="0">
            <a:spAutoFit/>
          </a:bodyPr>
          <a:lstStyle/>
          <a:p>
            <a:r>
              <a:rPr lang="en-IN" sz="4000" dirty="0">
                <a:solidFill>
                  <a:schemeClr val="bg1">
                    <a:lumMod val="95000"/>
                    <a:lumOff val="5000"/>
                  </a:schemeClr>
                </a:solidFill>
                <a:highlight>
                  <a:srgbClr val="C0C0C0"/>
                </a:highlight>
                <a:latin typeface="Bauhaus 93" panose="04030905020B02020C02" pitchFamily="82" charset="0"/>
              </a:rPr>
              <a:t>Full Stack Development </a:t>
            </a:r>
          </a:p>
        </p:txBody>
      </p:sp>
      <p:sp>
        <p:nvSpPr>
          <p:cNvPr id="9" name="TextBox 8">
            <a:extLst>
              <a:ext uri="{FF2B5EF4-FFF2-40B4-BE49-F238E27FC236}">
                <a16:creationId xmlns:a16="http://schemas.microsoft.com/office/drawing/2014/main" id="{DFC91711-8EFC-4B83-90F3-683D9FC8E000}"/>
              </a:ext>
            </a:extLst>
          </p:cNvPr>
          <p:cNvSpPr txBox="1"/>
          <p:nvPr/>
        </p:nvSpPr>
        <p:spPr>
          <a:xfrm>
            <a:off x="4558937" y="4425021"/>
            <a:ext cx="1717575" cy="400110"/>
          </a:xfrm>
          <a:prstGeom prst="rect">
            <a:avLst/>
          </a:prstGeom>
          <a:solidFill>
            <a:srgbClr val="FF0000"/>
          </a:solidFill>
          <a:ln>
            <a:solidFill>
              <a:schemeClr val="bg1"/>
            </a:solidFill>
          </a:ln>
        </p:spPr>
        <p:txBody>
          <a:bodyPr wrap="square" rtlCol="0">
            <a:spAutoFit/>
          </a:bodyPr>
          <a:lstStyle/>
          <a:p>
            <a:r>
              <a:rPr lang="en-IN" sz="2000" dirty="0">
                <a:solidFill>
                  <a:schemeClr val="tx1">
                    <a:lumMod val="95000"/>
                  </a:schemeClr>
                </a:solidFill>
                <a:latin typeface="Forte" panose="03060902040502070203" pitchFamily="66" charset="0"/>
              </a:rPr>
              <a:t>Submitted by - </a:t>
            </a:r>
          </a:p>
        </p:txBody>
      </p:sp>
      <p:sp>
        <p:nvSpPr>
          <p:cNvPr id="10" name="TextBox 9">
            <a:extLst>
              <a:ext uri="{FF2B5EF4-FFF2-40B4-BE49-F238E27FC236}">
                <a16:creationId xmlns:a16="http://schemas.microsoft.com/office/drawing/2014/main" id="{E24F12A4-80E4-45DE-8786-14661972A826}"/>
              </a:ext>
            </a:extLst>
          </p:cNvPr>
          <p:cNvSpPr txBox="1"/>
          <p:nvPr/>
        </p:nvSpPr>
        <p:spPr>
          <a:xfrm>
            <a:off x="6276512" y="5002874"/>
            <a:ext cx="2423605" cy="1477328"/>
          </a:xfrm>
          <a:prstGeom prst="rect">
            <a:avLst/>
          </a:prstGeom>
          <a:solidFill>
            <a:schemeClr val="bg1"/>
          </a:solidFill>
          <a:ln>
            <a:solidFill>
              <a:schemeClr val="bg1"/>
            </a:solidFill>
          </a:ln>
        </p:spPr>
        <p:txBody>
          <a:bodyPr wrap="square" rtlCol="0">
            <a:spAutoFit/>
          </a:bodyPr>
          <a:lstStyle/>
          <a:p>
            <a:pPr marL="342900" indent="-342900">
              <a:buAutoNum type="arabicParenR"/>
            </a:pPr>
            <a:r>
              <a:rPr lang="en-IN" b="1" i="1" dirty="0">
                <a:solidFill>
                  <a:schemeClr val="accent6">
                    <a:lumMod val="40000"/>
                    <a:lumOff val="60000"/>
                  </a:schemeClr>
                </a:solidFill>
                <a:latin typeface="Calisto MT" panose="02040603050505030304" pitchFamily="18" charset="0"/>
              </a:rPr>
              <a:t>ASHWIN P M</a:t>
            </a:r>
          </a:p>
          <a:p>
            <a:pPr marL="342900" indent="-342900">
              <a:buAutoNum type="arabicParenR"/>
            </a:pPr>
            <a:r>
              <a:rPr lang="en-IN" b="1" i="1" dirty="0">
                <a:solidFill>
                  <a:schemeClr val="accent6">
                    <a:lumMod val="40000"/>
                    <a:lumOff val="60000"/>
                  </a:schemeClr>
                </a:solidFill>
                <a:latin typeface="Calisto MT" panose="02040603050505030304" pitchFamily="18" charset="0"/>
              </a:rPr>
              <a:t>Krishna Ram</a:t>
            </a:r>
          </a:p>
          <a:p>
            <a:pPr marL="342900" indent="-342900">
              <a:buAutoNum type="arabicParenR"/>
            </a:pPr>
            <a:r>
              <a:rPr lang="en-IN" b="1" i="1" dirty="0" err="1">
                <a:solidFill>
                  <a:schemeClr val="accent6">
                    <a:lumMod val="40000"/>
                    <a:lumOff val="60000"/>
                  </a:schemeClr>
                </a:solidFill>
                <a:latin typeface="Calisto MT" panose="02040603050505030304" pitchFamily="18" charset="0"/>
              </a:rPr>
              <a:t>Madhu</a:t>
            </a:r>
            <a:r>
              <a:rPr lang="en-IN" b="1" i="1" dirty="0">
                <a:solidFill>
                  <a:schemeClr val="accent6">
                    <a:lumMod val="40000"/>
                    <a:lumOff val="60000"/>
                  </a:schemeClr>
                </a:solidFill>
                <a:latin typeface="Calisto MT" panose="02040603050505030304" pitchFamily="18" charset="0"/>
              </a:rPr>
              <a:t> </a:t>
            </a:r>
            <a:r>
              <a:rPr lang="en-IN" b="1" i="1" dirty="0" err="1">
                <a:solidFill>
                  <a:schemeClr val="accent6">
                    <a:lumMod val="40000"/>
                    <a:lumOff val="60000"/>
                  </a:schemeClr>
                </a:solidFill>
                <a:latin typeface="Calisto MT" panose="02040603050505030304" pitchFamily="18" charset="0"/>
              </a:rPr>
              <a:t>Manju</a:t>
            </a:r>
            <a:r>
              <a:rPr lang="en-IN" b="1" i="1" dirty="0">
                <a:solidFill>
                  <a:schemeClr val="accent6">
                    <a:lumMod val="40000"/>
                    <a:lumOff val="60000"/>
                  </a:schemeClr>
                </a:solidFill>
                <a:latin typeface="Calisto MT" panose="02040603050505030304" pitchFamily="18" charset="0"/>
              </a:rPr>
              <a:t> .S</a:t>
            </a:r>
          </a:p>
          <a:p>
            <a:pPr marL="342900" indent="-342900">
              <a:buAutoNum type="arabicParenR"/>
            </a:pPr>
            <a:r>
              <a:rPr lang="en-IN" b="1" i="1" dirty="0">
                <a:solidFill>
                  <a:schemeClr val="accent6">
                    <a:lumMod val="40000"/>
                    <a:lumOff val="60000"/>
                  </a:schemeClr>
                </a:solidFill>
                <a:latin typeface="Calisto MT" panose="02040603050505030304" pitchFamily="18" charset="0"/>
              </a:rPr>
              <a:t>G. </a:t>
            </a:r>
            <a:r>
              <a:rPr lang="en-IN" b="1" i="1" dirty="0" err="1">
                <a:solidFill>
                  <a:schemeClr val="accent6">
                    <a:lumMod val="40000"/>
                    <a:lumOff val="60000"/>
                  </a:schemeClr>
                </a:solidFill>
                <a:latin typeface="Calisto MT" panose="02040603050505030304" pitchFamily="18" charset="0"/>
              </a:rPr>
              <a:t>Mugilan</a:t>
            </a:r>
            <a:endParaRPr lang="en-IN" b="1" i="1" dirty="0">
              <a:solidFill>
                <a:schemeClr val="accent6">
                  <a:lumMod val="40000"/>
                  <a:lumOff val="60000"/>
                </a:schemeClr>
              </a:solidFill>
              <a:latin typeface="Calisto MT" panose="02040603050505030304" pitchFamily="18" charset="0"/>
            </a:endParaRPr>
          </a:p>
          <a:p>
            <a:pPr marL="342900" indent="-342900">
              <a:buAutoNum type="arabicParenR"/>
            </a:pPr>
            <a:r>
              <a:rPr lang="en-IN" b="1" i="1" dirty="0">
                <a:solidFill>
                  <a:schemeClr val="accent6">
                    <a:lumMod val="40000"/>
                    <a:lumOff val="60000"/>
                  </a:schemeClr>
                </a:solidFill>
                <a:latin typeface="Calisto MT" panose="02040603050505030304" pitchFamily="18" charset="0"/>
              </a:rPr>
              <a:t>M. </a:t>
            </a:r>
            <a:r>
              <a:rPr lang="en-IN" b="1" i="1" dirty="0" err="1">
                <a:solidFill>
                  <a:schemeClr val="accent6">
                    <a:lumMod val="40000"/>
                    <a:lumOff val="60000"/>
                  </a:schemeClr>
                </a:solidFill>
                <a:latin typeface="Calisto MT" panose="02040603050505030304" pitchFamily="18" charset="0"/>
              </a:rPr>
              <a:t>Rishikaran</a:t>
            </a:r>
            <a:endParaRPr lang="en-IN" b="1" i="1" dirty="0">
              <a:solidFill>
                <a:schemeClr val="accent6">
                  <a:lumMod val="40000"/>
                  <a:lumOff val="60000"/>
                </a:schemeClr>
              </a:solidFill>
              <a:latin typeface="Calisto MT" panose="02040603050505030304" pitchFamily="18" charset="0"/>
            </a:endParaRPr>
          </a:p>
        </p:txBody>
      </p:sp>
    </p:spTree>
    <p:extLst>
      <p:ext uri="{BB962C8B-B14F-4D97-AF65-F5344CB8AC3E}">
        <p14:creationId xmlns:p14="http://schemas.microsoft.com/office/powerpoint/2010/main" val="2561173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62354"/>
          </a:xfrm>
          <a:prstGeom prst="rect">
            <a:avLst/>
          </a:prstGeom>
        </p:spPr>
      </p:pic>
      <p:sp>
        <p:nvSpPr>
          <p:cNvPr id="4" name="TextBox 3">
            <a:extLst>
              <a:ext uri="{FF2B5EF4-FFF2-40B4-BE49-F238E27FC236}">
                <a16:creationId xmlns:a16="http://schemas.microsoft.com/office/drawing/2014/main" id="{B1EAF7AC-2441-48E4-85D2-AA75F4D9190C}"/>
              </a:ext>
            </a:extLst>
          </p:cNvPr>
          <p:cNvSpPr txBox="1"/>
          <p:nvPr/>
        </p:nvSpPr>
        <p:spPr>
          <a:xfrm>
            <a:off x="4616387" y="127474"/>
            <a:ext cx="3071674" cy="523220"/>
          </a:xfrm>
          <a:prstGeom prst="rect">
            <a:avLst/>
          </a:prstGeom>
          <a:solidFill>
            <a:schemeClr val="bg1"/>
          </a:solidFill>
        </p:spPr>
        <p:txBody>
          <a:bodyPr wrap="square" rtlCol="0">
            <a:spAutoFit/>
          </a:bodyPr>
          <a:lstStyle/>
          <a:p>
            <a:r>
              <a:rPr lang="en-IN" sz="2800" b="1" u="sng" dirty="0">
                <a:latin typeface="Algerian" panose="04020705040A02060702" pitchFamily="82" charset="0"/>
                <a:cs typeface="Aharoni" panose="02010803020104030203" pitchFamily="2" charset="-79"/>
              </a:rPr>
              <a:t>Metasploit:</a:t>
            </a:r>
            <a:endParaRPr lang="en-IN" sz="2000" b="1" u="sng" dirty="0">
              <a:latin typeface="Algerian" panose="04020705040A02060702" pitchFamily="82" charset="0"/>
              <a:cs typeface="Aharoni" panose="02010803020104030203" pitchFamily="2" charset="-79"/>
            </a:endParaRPr>
          </a:p>
        </p:txBody>
      </p:sp>
      <p:sp>
        <p:nvSpPr>
          <p:cNvPr id="5" name="TextBox 4">
            <a:extLst>
              <a:ext uri="{FF2B5EF4-FFF2-40B4-BE49-F238E27FC236}">
                <a16:creationId xmlns:a16="http://schemas.microsoft.com/office/drawing/2014/main" id="{D405ECF1-56CE-4417-9B00-86CEBD17EAB6}"/>
              </a:ext>
            </a:extLst>
          </p:cNvPr>
          <p:cNvSpPr txBox="1"/>
          <p:nvPr/>
        </p:nvSpPr>
        <p:spPr>
          <a:xfrm>
            <a:off x="1976982" y="566678"/>
            <a:ext cx="10019211" cy="2862322"/>
          </a:xfrm>
          <a:prstGeom prst="rect">
            <a:avLst/>
          </a:prstGeom>
          <a:solidFill>
            <a:schemeClr val="bg1"/>
          </a:solidFill>
        </p:spPr>
        <p:txBody>
          <a:bodyPr wrap="square" rtlCol="0">
            <a:spAutoFit/>
          </a:bodyPr>
          <a:lstStyle/>
          <a:p>
            <a:r>
              <a:rPr lang="en-US" sz="2000" b="1" i="1" dirty="0">
                <a:latin typeface="Comic Sans MS" panose="030F0702030302020204" pitchFamily="66" charset="0"/>
              </a:rPr>
              <a:t>The Metasploit framework is a very powerful tool which can be used by cybercriminals as well as ethical hackers to probe systematic vulnerabilities on networks and servers. Because it’s an open-source framework, it can be easily customized and used with most operating systems.</a:t>
            </a:r>
          </a:p>
          <a:p>
            <a:endParaRPr lang="en-US" sz="2000" b="1" i="1" dirty="0">
              <a:latin typeface="Comic Sans MS" panose="030F0702030302020204" pitchFamily="66" charset="0"/>
            </a:endParaRPr>
          </a:p>
          <a:p>
            <a:r>
              <a:rPr lang="en-US" sz="2000" b="1" i="1" dirty="0">
                <a:latin typeface="Comic Sans MS" panose="030F0702030302020204" pitchFamily="66" charset="0"/>
              </a:rPr>
              <a:t>With Metasploit, the pen testing team can use ready-made or custom code and introduce it into a network to probe for weak spots. As another flavor of threat hunting, once flaws are identified and documented, the information can be used to address systemic weaknesses and prioritize solutions</a:t>
            </a:r>
            <a:r>
              <a:rPr lang="en-US" b="1" i="1" dirty="0">
                <a:latin typeface="Comic Sans MS" panose="030F0702030302020204" pitchFamily="66" charset="0"/>
              </a:rPr>
              <a:t>.</a:t>
            </a:r>
          </a:p>
        </p:txBody>
      </p:sp>
      <p:pic>
        <p:nvPicPr>
          <p:cNvPr id="7" name="Picture 6">
            <a:extLst>
              <a:ext uri="{FF2B5EF4-FFF2-40B4-BE49-F238E27FC236}">
                <a16:creationId xmlns:a16="http://schemas.microsoft.com/office/drawing/2014/main" id="{E1F0E6C8-8D5E-4357-BF8E-8BAA21370DFB}"/>
              </a:ext>
            </a:extLst>
          </p:cNvPr>
          <p:cNvPicPr>
            <a:picLocks noChangeAspect="1"/>
          </p:cNvPicPr>
          <p:nvPr/>
        </p:nvPicPr>
        <p:blipFill rotWithShape="1">
          <a:blip r:embed="rId3"/>
          <a:srcRect l="13165" t="8719" r="13561" b="15191"/>
          <a:stretch/>
        </p:blipFill>
        <p:spPr>
          <a:xfrm>
            <a:off x="3116847" y="3605916"/>
            <a:ext cx="5958304" cy="3081291"/>
          </a:xfrm>
          <a:prstGeom prst="rect">
            <a:avLst/>
          </a:prstGeom>
        </p:spPr>
      </p:pic>
      <p:pic>
        <p:nvPicPr>
          <p:cNvPr id="6" name="Picture 5">
            <a:extLst>
              <a:ext uri="{FF2B5EF4-FFF2-40B4-BE49-F238E27FC236}">
                <a16:creationId xmlns:a16="http://schemas.microsoft.com/office/drawing/2014/main" id="{4048D265-CBC0-400C-9B48-622740BB57B3}"/>
              </a:ext>
            </a:extLst>
          </p:cNvPr>
          <p:cNvPicPr>
            <a:picLocks noChangeAspect="1"/>
          </p:cNvPicPr>
          <p:nvPr/>
        </p:nvPicPr>
        <p:blipFill rotWithShape="1">
          <a:blip r:embed="rId4"/>
          <a:srcRect l="12237" t="27214" r="3718" b="31648"/>
          <a:stretch/>
        </p:blipFill>
        <p:spPr>
          <a:xfrm>
            <a:off x="1" y="1"/>
            <a:ext cx="1590674" cy="1304924"/>
          </a:xfrm>
          <a:prstGeom prst="rect">
            <a:avLst/>
          </a:prstGeom>
        </p:spPr>
      </p:pic>
    </p:spTree>
    <p:extLst>
      <p:ext uri="{BB962C8B-B14F-4D97-AF65-F5344CB8AC3E}">
        <p14:creationId xmlns:p14="http://schemas.microsoft.com/office/powerpoint/2010/main" val="750736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4" y="-1"/>
            <a:ext cx="12199103" cy="6823547"/>
          </a:xfrm>
          <a:prstGeom prst="rect">
            <a:avLst/>
          </a:prstGeom>
        </p:spPr>
      </p:pic>
      <p:sp>
        <p:nvSpPr>
          <p:cNvPr id="2" name="TextBox 1">
            <a:extLst>
              <a:ext uri="{FF2B5EF4-FFF2-40B4-BE49-F238E27FC236}">
                <a16:creationId xmlns:a16="http://schemas.microsoft.com/office/drawing/2014/main" id="{2F99231A-072E-4375-B39F-16AFBC93FFE2}"/>
              </a:ext>
            </a:extLst>
          </p:cNvPr>
          <p:cNvSpPr txBox="1"/>
          <p:nvPr/>
        </p:nvSpPr>
        <p:spPr>
          <a:xfrm>
            <a:off x="3139206" y="253797"/>
            <a:ext cx="5271434" cy="461665"/>
          </a:xfrm>
          <a:prstGeom prst="rect">
            <a:avLst/>
          </a:prstGeom>
          <a:solidFill>
            <a:schemeClr val="bg1"/>
          </a:solidFill>
        </p:spPr>
        <p:txBody>
          <a:bodyPr wrap="square" rtlCol="0">
            <a:spAutoFit/>
          </a:bodyPr>
          <a:lstStyle/>
          <a:p>
            <a:r>
              <a:rPr lang="en-IN" sz="2400" b="1" u="sng" dirty="0">
                <a:latin typeface="Algerian" panose="04020705040A02060702" pitchFamily="82" charset="0"/>
              </a:rPr>
              <a:t>Using Metasploit in Kali Linux</a:t>
            </a:r>
          </a:p>
        </p:txBody>
      </p:sp>
      <p:pic>
        <p:nvPicPr>
          <p:cNvPr id="4" name="Picture 3">
            <a:extLst>
              <a:ext uri="{FF2B5EF4-FFF2-40B4-BE49-F238E27FC236}">
                <a16:creationId xmlns:a16="http://schemas.microsoft.com/office/drawing/2014/main" id="{D445DEC7-277B-44ED-8869-A73700424233}"/>
              </a:ext>
            </a:extLst>
          </p:cNvPr>
          <p:cNvPicPr>
            <a:picLocks noChangeAspect="1"/>
          </p:cNvPicPr>
          <p:nvPr/>
        </p:nvPicPr>
        <p:blipFill>
          <a:blip r:embed="rId3"/>
          <a:stretch>
            <a:fillRect/>
          </a:stretch>
        </p:blipFill>
        <p:spPr>
          <a:xfrm>
            <a:off x="1917576" y="969260"/>
            <a:ext cx="7714695" cy="2246049"/>
          </a:xfrm>
          <a:prstGeom prst="rect">
            <a:avLst/>
          </a:prstGeom>
        </p:spPr>
      </p:pic>
      <p:pic>
        <p:nvPicPr>
          <p:cNvPr id="6" name="Picture 5">
            <a:extLst>
              <a:ext uri="{FF2B5EF4-FFF2-40B4-BE49-F238E27FC236}">
                <a16:creationId xmlns:a16="http://schemas.microsoft.com/office/drawing/2014/main" id="{CA63BD70-E735-425F-AE75-10FC2F0753EB}"/>
              </a:ext>
            </a:extLst>
          </p:cNvPr>
          <p:cNvPicPr>
            <a:picLocks noChangeAspect="1"/>
          </p:cNvPicPr>
          <p:nvPr/>
        </p:nvPicPr>
        <p:blipFill>
          <a:blip r:embed="rId4"/>
          <a:stretch>
            <a:fillRect/>
          </a:stretch>
        </p:blipFill>
        <p:spPr>
          <a:xfrm>
            <a:off x="3311370" y="3376674"/>
            <a:ext cx="5184560" cy="3135096"/>
          </a:xfrm>
          <a:prstGeom prst="rect">
            <a:avLst/>
          </a:prstGeom>
        </p:spPr>
      </p:pic>
      <p:pic>
        <p:nvPicPr>
          <p:cNvPr id="7" name="Picture 6">
            <a:extLst>
              <a:ext uri="{FF2B5EF4-FFF2-40B4-BE49-F238E27FC236}">
                <a16:creationId xmlns:a16="http://schemas.microsoft.com/office/drawing/2014/main" id="{D0A38347-CCF1-4F31-BDF5-7D2A52935A5D}"/>
              </a:ext>
            </a:extLst>
          </p:cNvPr>
          <p:cNvPicPr>
            <a:picLocks noChangeAspect="1"/>
          </p:cNvPicPr>
          <p:nvPr/>
        </p:nvPicPr>
        <p:blipFill rotWithShape="1">
          <a:blip r:embed="rId5"/>
          <a:srcRect l="12237" t="27214" r="3718" b="31648"/>
          <a:stretch/>
        </p:blipFill>
        <p:spPr>
          <a:xfrm>
            <a:off x="0" y="-1"/>
            <a:ext cx="1590674" cy="1304924"/>
          </a:xfrm>
          <a:prstGeom prst="rect">
            <a:avLst/>
          </a:prstGeom>
        </p:spPr>
      </p:pic>
    </p:spTree>
    <p:extLst>
      <p:ext uri="{BB962C8B-B14F-4D97-AF65-F5344CB8AC3E}">
        <p14:creationId xmlns:p14="http://schemas.microsoft.com/office/powerpoint/2010/main" val="3671964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3646"/>
          </a:xfrm>
          <a:prstGeom prst="rect">
            <a:avLst/>
          </a:prstGeom>
        </p:spPr>
      </p:pic>
      <p:sp>
        <p:nvSpPr>
          <p:cNvPr id="2" name="TextBox 1">
            <a:extLst>
              <a:ext uri="{FF2B5EF4-FFF2-40B4-BE49-F238E27FC236}">
                <a16:creationId xmlns:a16="http://schemas.microsoft.com/office/drawing/2014/main" id="{7A314E31-1B5C-4EDB-983E-FEB81C970E36}"/>
              </a:ext>
            </a:extLst>
          </p:cNvPr>
          <p:cNvSpPr txBox="1"/>
          <p:nvPr/>
        </p:nvSpPr>
        <p:spPr>
          <a:xfrm>
            <a:off x="4865596" y="590071"/>
            <a:ext cx="1509078" cy="584775"/>
          </a:xfrm>
          <a:prstGeom prst="rect">
            <a:avLst/>
          </a:prstGeom>
          <a:solidFill>
            <a:schemeClr val="bg1"/>
          </a:solidFill>
        </p:spPr>
        <p:txBody>
          <a:bodyPr wrap="square" rtlCol="0">
            <a:spAutoFit/>
          </a:bodyPr>
          <a:lstStyle/>
          <a:p>
            <a:r>
              <a:rPr lang="en-IN" sz="3200" b="1" u="sng" dirty="0">
                <a:latin typeface="Algerian" panose="04020705040A02060702" pitchFamily="82" charset="0"/>
              </a:rPr>
              <a:t>NMAP:</a:t>
            </a:r>
            <a:endParaRPr lang="en-IN" sz="2000" b="1" u="sng" dirty="0">
              <a:latin typeface="Algerian" panose="04020705040A02060702" pitchFamily="82" charset="0"/>
            </a:endParaRPr>
          </a:p>
        </p:txBody>
      </p:sp>
      <p:sp>
        <p:nvSpPr>
          <p:cNvPr id="3" name="TextBox 2">
            <a:extLst>
              <a:ext uri="{FF2B5EF4-FFF2-40B4-BE49-F238E27FC236}">
                <a16:creationId xmlns:a16="http://schemas.microsoft.com/office/drawing/2014/main" id="{0F0ECF37-E53D-4FFD-9701-EF1B43E901DF}"/>
              </a:ext>
            </a:extLst>
          </p:cNvPr>
          <p:cNvSpPr txBox="1"/>
          <p:nvPr/>
        </p:nvSpPr>
        <p:spPr>
          <a:xfrm>
            <a:off x="1091955" y="1764917"/>
            <a:ext cx="10759735" cy="4093428"/>
          </a:xfrm>
          <a:prstGeom prst="rect">
            <a:avLst/>
          </a:prstGeom>
          <a:solidFill>
            <a:schemeClr val="bg1"/>
          </a:solidFill>
        </p:spPr>
        <p:txBody>
          <a:bodyPr wrap="square" rtlCol="0">
            <a:spAutoFit/>
          </a:bodyPr>
          <a:lstStyle/>
          <a:p>
            <a:r>
              <a:rPr lang="en-US" sz="2000" b="1" i="1" dirty="0">
                <a:latin typeface="Comic Sans MS" panose="030F0702030302020204" pitchFamily="66" charset="0"/>
              </a:rPr>
              <a:t>Nmap (Network Mapper) is a free and open-source network scanner created by Gordon Lyon (also known by his pseudonym Fyodor </a:t>
            </a:r>
            <a:r>
              <a:rPr lang="en-US" sz="2000" b="1" i="1" dirty="0" err="1">
                <a:latin typeface="Comic Sans MS" panose="030F0702030302020204" pitchFamily="66" charset="0"/>
              </a:rPr>
              <a:t>Vaskovich</a:t>
            </a:r>
            <a:r>
              <a:rPr lang="en-US" sz="2000" b="1" i="1" dirty="0">
                <a:latin typeface="Comic Sans MS" panose="030F0702030302020204" pitchFamily="66" charset="0"/>
              </a:rPr>
              <a:t>. Nmap is used to discover hosts and services on a computer network by sending packets and analyzing the responses.</a:t>
            </a:r>
          </a:p>
          <a:p>
            <a:endParaRPr lang="en-US" sz="2000" b="1" i="1" dirty="0">
              <a:latin typeface="Comic Sans MS" panose="030F0702030302020204" pitchFamily="66" charset="0"/>
            </a:endParaRPr>
          </a:p>
          <a:p>
            <a:r>
              <a:rPr lang="en-US" sz="2000" b="1" i="1" dirty="0">
                <a:latin typeface="Comic Sans MS" panose="030F0702030302020204" pitchFamily="66" charset="0"/>
              </a:rPr>
              <a:t>Nmap provides a number of features for probing computer networks, including host discovery and service and operating system detection. These features are extensible by scripts that provide more advanced service detection , vulnerability detection, and other features. Nmap can adapt to network conditions including latency and congestion during a scan.</a:t>
            </a:r>
          </a:p>
          <a:p>
            <a:endParaRPr lang="en-US" sz="2000" b="1" i="1" dirty="0">
              <a:latin typeface="Comic Sans MS" panose="030F0702030302020204" pitchFamily="66" charset="0"/>
            </a:endParaRPr>
          </a:p>
          <a:p>
            <a:r>
              <a:rPr lang="en-US" sz="2000" b="1" i="1" dirty="0">
                <a:latin typeface="Comic Sans MS" panose="030F0702030302020204" pitchFamily="66" charset="0"/>
              </a:rPr>
              <a:t>The program can be used to find live hosts on a network, perform port scanning, ping sweeps, OS detection, and version detection.</a:t>
            </a:r>
            <a:endParaRPr lang="en-IN" sz="2000" b="1" i="1" dirty="0">
              <a:latin typeface="Comic Sans MS" panose="030F0702030302020204" pitchFamily="66" charset="0"/>
            </a:endParaRPr>
          </a:p>
        </p:txBody>
      </p:sp>
      <p:pic>
        <p:nvPicPr>
          <p:cNvPr id="5" name="Picture 4">
            <a:extLst>
              <a:ext uri="{FF2B5EF4-FFF2-40B4-BE49-F238E27FC236}">
                <a16:creationId xmlns:a16="http://schemas.microsoft.com/office/drawing/2014/main" id="{B5AB0B5F-F4BA-4389-8A57-F652BEF3CC0F}"/>
              </a:ext>
            </a:extLst>
          </p:cNvPr>
          <p:cNvPicPr>
            <a:picLocks noChangeAspect="1"/>
          </p:cNvPicPr>
          <p:nvPr/>
        </p:nvPicPr>
        <p:blipFill rotWithShape="1">
          <a:blip r:embed="rId3"/>
          <a:srcRect l="12237" t="27214" r="3718" b="31648"/>
          <a:stretch/>
        </p:blipFill>
        <p:spPr>
          <a:xfrm>
            <a:off x="0" y="-1"/>
            <a:ext cx="1590674" cy="1304924"/>
          </a:xfrm>
          <a:prstGeom prst="rect">
            <a:avLst/>
          </a:prstGeom>
        </p:spPr>
      </p:pic>
    </p:spTree>
    <p:extLst>
      <p:ext uri="{BB962C8B-B14F-4D97-AF65-F5344CB8AC3E}">
        <p14:creationId xmlns:p14="http://schemas.microsoft.com/office/powerpoint/2010/main" val="8577805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6818811"/>
          </a:xfrm>
          <a:prstGeom prst="rect">
            <a:avLst/>
          </a:prstGeom>
        </p:spPr>
      </p:pic>
      <p:sp>
        <p:nvSpPr>
          <p:cNvPr id="2" name="TextBox 1">
            <a:extLst>
              <a:ext uri="{FF2B5EF4-FFF2-40B4-BE49-F238E27FC236}">
                <a16:creationId xmlns:a16="http://schemas.microsoft.com/office/drawing/2014/main" id="{9A4B3EF9-E93B-4E56-8574-530E7F023AFA}"/>
              </a:ext>
            </a:extLst>
          </p:cNvPr>
          <p:cNvSpPr txBox="1"/>
          <p:nvPr/>
        </p:nvSpPr>
        <p:spPr>
          <a:xfrm>
            <a:off x="1629607" y="420118"/>
            <a:ext cx="2761418" cy="523220"/>
          </a:xfrm>
          <a:prstGeom prst="rect">
            <a:avLst/>
          </a:prstGeom>
          <a:solidFill>
            <a:schemeClr val="bg1"/>
          </a:solidFill>
        </p:spPr>
        <p:txBody>
          <a:bodyPr wrap="square" rtlCol="0">
            <a:spAutoFit/>
          </a:bodyPr>
          <a:lstStyle/>
          <a:p>
            <a:r>
              <a:rPr lang="en-IN" sz="2800" b="1" u="sng" dirty="0">
                <a:latin typeface="Algerian" panose="04020705040A02060702" pitchFamily="82" charset="0"/>
              </a:rPr>
              <a:t>NMAP in LINUX</a:t>
            </a:r>
          </a:p>
        </p:txBody>
      </p:sp>
      <p:pic>
        <p:nvPicPr>
          <p:cNvPr id="4" name="Picture 3">
            <a:extLst>
              <a:ext uri="{FF2B5EF4-FFF2-40B4-BE49-F238E27FC236}">
                <a16:creationId xmlns:a16="http://schemas.microsoft.com/office/drawing/2014/main" id="{7ACBF7B7-ACD9-45A4-A7A7-E84A3529516D}"/>
              </a:ext>
            </a:extLst>
          </p:cNvPr>
          <p:cNvPicPr>
            <a:picLocks noChangeAspect="1"/>
          </p:cNvPicPr>
          <p:nvPr/>
        </p:nvPicPr>
        <p:blipFill>
          <a:blip r:embed="rId3"/>
          <a:stretch>
            <a:fillRect/>
          </a:stretch>
        </p:blipFill>
        <p:spPr>
          <a:xfrm>
            <a:off x="2262807" y="1173834"/>
            <a:ext cx="8308919" cy="4969514"/>
          </a:xfrm>
          <a:prstGeom prst="rect">
            <a:avLst/>
          </a:prstGeom>
        </p:spPr>
      </p:pic>
      <p:pic>
        <p:nvPicPr>
          <p:cNvPr id="5" name="Picture 4">
            <a:extLst>
              <a:ext uri="{FF2B5EF4-FFF2-40B4-BE49-F238E27FC236}">
                <a16:creationId xmlns:a16="http://schemas.microsoft.com/office/drawing/2014/main" id="{513EC2CB-BD6E-4F9C-8248-2EA8D61D5F3D}"/>
              </a:ext>
            </a:extLst>
          </p:cNvPr>
          <p:cNvPicPr>
            <a:picLocks noChangeAspect="1"/>
          </p:cNvPicPr>
          <p:nvPr/>
        </p:nvPicPr>
        <p:blipFill rotWithShape="1">
          <a:blip r:embed="rId4"/>
          <a:srcRect l="12237" t="27214" r="3718" b="31648"/>
          <a:stretch/>
        </p:blipFill>
        <p:spPr>
          <a:xfrm>
            <a:off x="0" y="-1"/>
            <a:ext cx="1590674" cy="1304924"/>
          </a:xfrm>
          <a:prstGeom prst="rect">
            <a:avLst/>
          </a:prstGeom>
        </p:spPr>
      </p:pic>
    </p:spTree>
    <p:extLst>
      <p:ext uri="{BB962C8B-B14F-4D97-AF65-F5344CB8AC3E}">
        <p14:creationId xmlns:p14="http://schemas.microsoft.com/office/powerpoint/2010/main" val="1657981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783977"/>
          </a:xfrm>
          <a:prstGeom prst="rect">
            <a:avLst/>
          </a:prstGeom>
        </p:spPr>
      </p:pic>
      <p:sp>
        <p:nvSpPr>
          <p:cNvPr id="2" name="TextBox 1">
            <a:extLst>
              <a:ext uri="{FF2B5EF4-FFF2-40B4-BE49-F238E27FC236}">
                <a16:creationId xmlns:a16="http://schemas.microsoft.com/office/drawing/2014/main" id="{F8EDE56A-6EA5-4595-92C9-B452B4BD9E55}"/>
              </a:ext>
            </a:extLst>
          </p:cNvPr>
          <p:cNvSpPr txBox="1"/>
          <p:nvPr/>
        </p:nvSpPr>
        <p:spPr>
          <a:xfrm>
            <a:off x="4032976" y="848478"/>
            <a:ext cx="4928143" cy="523220"/>
          </a:xfrm>
          <a:prstGeom prst="rect">
            <a:avLst/>
          </a:prstGeom>
          <a:solidFill>
            <a:schemeClr val="bg1"/>
          </a:solidFill>
        </p:spPr>
        <p:txBody>
          <a:bodyPr wrap="square" rtlCol="0">
            <a:spAutoFit/>
          </a:bodyPr>
          <a:lstStyle/>
          <a:p>
            <a:r>
              <a:rPr lang="en-IN" sz="2800" b="1" u="sng" dirty="0">
                <a:latin typeface="Algerian" panose="04020705040A02060702" pitchFamily="82" charset="0"/>
              </a:rPr>
              <a:t>Detection</a:t>
            </a:r>
            <a:r>
              <a:rPr lang="en-IN" sz="2400" b="1" u="sng" dirty="0">
                <a:latin typeface="Algerian" panose="04020705040A02060702" pitchFamily="82" charset="0"/>
              </a:rPr>
              <a:t> of DDOS ATTACK: </a:t>
            </a:r>
          </a:p>
        </p:txBody>
      </p:sp>
      <p:sp>
        <p:nvSpPr>
          <p:cNvPr id="3" name="TextBox 2">
            <a:extLst>
              <a:ext uri="{FF2B5EF4-FFF2-40B4-BE49-F238E27FC236}">
                <a16:creationId xmlns:a16="http://schemas.microsoft.com/office/drawing/2014/main" id="{53852ADE-4115-443E-8FF8-B7A81A72FB32}"/>
              </a:ext>
            </a:extLst>
          </p:cNvPr>
          <p:cNvSpPr txBox="1"/>
          <p:nvPr/>
        </p:nvSpPr>
        <p:spPr>
          <a:xfrm>
            <a:off x="1777013" y="1988598"/>
            <a:ext cx="9213542" cy="3477875"/>
          </a:xfrm>
          <a:prstGeom prst="rect">
            <a:avLst/>
          </a:prstGeom>
          <a:solidFill>
            <a:schemeClr val="bg1"/>
          </a:solidFill>
        </p:spPr>
        <p:txBody>
          <a:bodyPr wrap="square" rtlCol="0">
            <a:spAutoFit/>
          </a:bodyPr>
          <a:lstStyle/>
          <a:p>
            <a:r>
              <a:rPr lang="en-US" sz="2000" b="1" i="1" dirty="0">
                <a:latin typeface="Comic Sans MS" panose="030F0702030302020204" pitchFamily="66" charset="0"/>
              </a:rPr>
              <a:t>DDoS detection is the process of distinguishing Distributed Denial of Service (DDoS) attacks from normal network traffic, in order to perform effective attack mitigation. The primary goal of a DDoS attack is to either limit access to an application or network service, thereby denying legitimate users access to the services.</a:t>
            </a:r>
          </a:p>
          <a:p>
            <a:endParaRPr lang="en-US" sz="2000" b="1" i="1" dirty="0">
              <a:latin typeface="Comic Sans MS" panose="030F0702030302020204" pitchFamily="66" charset="0"/>
            </a:endParaRPr>
          </a:p>
          <a:p>
            <a:r>
              <a:rPr lang="en-US" sz="2000" b="1" i="1" dirty="0">
                <a:latin typeface="Comic Sans MS" panose="030F0702030302020204" pitchFamily="66" charset="0"/>
              </a:rPr>
              <a:t>There are many types of DDoS attack schemes that are used today and they are steadily becoming more sophisticated.  However, their common goal is to overwhelm targeted network resources with traffic or requests for service from many different sources – potentially hundreds of thousands or more.</a:t>
            </a:r>
          </a:p>
        </p:txBody>
      </p:sp>
      <p:pic>
        <p:nvPicPr>
          <p:cNvPr id="5" name="Picture 4">
            <a:extLst>
              <a:ext uri="{FF2B5EF4-FFF2-40B4-BE49-F238E27FC236}">
                <a16:creationId xmlns:a16="http://schemas.microsoft.com/office/drawing/2014/main" id="{15B41604-E14C-425C-9786-31EE2FAC3FCC}"/>
              </a:ext>
            </a:extLst>
          </p:cNvPr>
          <p:cNvPicPr>
            <a:picLocks noChangeAspect="1"/>
          </p:cNvPicPr>
          <p:nvPr/>
        </p:nvPicPr>
        <p:blipFill rotWithShape="1">
          <a:blip r:embed="rId3"/>
          <a:srcRect l="12237" t="27214" r="3718" b="31648"/>
          <a:stretch/>
        </p:blipFill>
        <p:spPr>
          <a:xfrm>
            <a:off x="0" y="-1"/>
            <a:ext cx="1590674" cy="1304924"/>
          </a:xfrm>
          <a:prstGeom prst="rect">
            <a:avLst/>
          </a:prstGeom>
        </p:spPr>
      </p:pic>
    </p:spTree>
    <p:extLst>
      <p:ext uri="{BB962C8B-B14F-4D97-AF65-F5344CB8AC3E}">
        <p14:creationId xmlns:p14="http://schemas.microsoft.com/office/powerpoint/2010/main" val="489471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06"/>
            <a:ext cx="12192000" cy="6844937"/>
          </a:xfrm>
          <a:prstGeom prst="rect">
            <a:avLst/>
          </a:prstGeom>
        </p:spPr>
      </p:pic>
      <p:sp>
        <p:nvSpPr>
          <p:cNvPr id="2" name="TextBox 1">
            <a:extLst>
              <a:ext uri="{FF2B5EF4-FFF2-40B4-BE49-F238E27FC236}">
                <a16:creationId xmlns:a16="http://schemas.microsoft.com/office/drawing/2014/main" id="{DBAE4F5F-C971-4354-A29C-8B12C6C77F9D}"/>
              </a:ext>
            </a:extLst>
          </p:cNvPr>
          <p:cNvSpPr txBox="1"/>
          <p:nvPr/>
        </p:nvSpPr>
        <p:spPr>
          <a:xfrm>
            <a:off x="3526611" y="238277"/>
            <a:ext cx="5138778" cy="523220"/>
          </a:xfrm>
          <a:prstGeom prst="rect">
            <a:avLst/>
          </a:prstGeom>
          <a:solidFill>
            <a:schemeClr val="bg1"/>
          </a:solidFill>
        </p:spPr>
        <p:txBody>
          <a:bodyPr wrap="square" rtlCol="0">
            <a:spAutoFit/>
          </a:bodyPr>
          <a:lstStyle/>
          <a:p>
            <a:r>
              <a:rPr lang="en-IN" sz="2800" b="1" u="sng" dirty="0">
                <a:latin typeface="Algerian" panose="04020705040A02060702" pitchFamily="82" charset="0"/>
              </a:rPr>
              <a:t>Effects of DDOS ATTACK:</a:t>
            </a:r>
            <a:endParaRPr lang="en-IN" b="1" dirty="0">
              <a:latin typeface="Algerian" panose="04020705040A02060702" pitchFamily="82" charset="0"/>
            </a:endParaRPr>
          </a:p>
        </p:txBody>
      </p:sp>
      <p:sp>
        <p:nvSpPr>
          <p:cNvPr id="3" name="TextBox 2">
            <a:extLst>
              <a:ext uri="{FF2B5EF4-FFF2-40B4-BE49-F238E27FC236}">
                <a16:creationId xmlns:a16="http://schemas.microsoft.com/office/drawing/2014/main" id="{DF5EE871-BAE8-4A89-9ABF-D0ACD92C5C05}"/>
              </a:ext>
            </a:extLst>
          </p:cNvPr>
          <p:cNvSpPr txBox="1"/>
          <p:nvPr/>
        </p:nvSpPr>
        <p:spPr>
          <a:xfrm>
            <a:off x="1252129" y="987568"/>
            <a:ext cx="10763795" cy="5632311"/>
          </a:xfrm>
          <a:prstGeom prst="rect">
            <a:avLst/>
          </a:prstGeom>
          <a:solidFill>
            <a:schemeClr val="bg1"/>
          </a:solidFill>
        </p:spPr>
        <p:txBody>
          <a:bodyPr wrap="square" rtlCol="0">
            <a:spAutoFit/>
          </a:bodyPr>
          <a:lstStyle/>
          <a:p>
            <a:r>
              <a:rPr lang="en-US" sz="2000" b="1" i="1" dirty="0">
                <a:latin typeface="Comic Sans MS" panose="030F0702030302020204" pitchFamily="66" charset="0"/>
              </a:rPr>
              <a:t>When a server is attacked by DDoS, it slowly starts killing it’s performance. The first thing you will notice after the attack is server crashing. The server makes all the service unavailable &amp; shows a 503 error i.e. “ Service Unavailable”. Heavy DDoS attack may cause permanent 503 server reply to all the users</a:t>
            </a:r>
            <a:r>
              <a:rPr lang="en-IN" sz="2000" b="1" i="1" dirty="0">
                <a:latin typeface="Comic Sans MS" panose="030F0702030302020204" pitchFamily="66" charset="0"/>
              </a:rPr>
              <a:t>.</a:t>
            </a:r>
          </a:p>
          <a:p>
            <a:r>
              <a:rPr lang="en-US" sz="2000" b="1" i="1" dirty="0">
                <a:latin typeface="Comic Sans MS" panose="030F0702030302020204" pitchFamily="66" charset="0"/>
              </a:rPr>
              <a:t>The next thing you will notice is the server wont crash completely but all the services in the servers become very slow for production. Sometimes it takes several minutes to deposit a form or render a page. If you have a doubt that you might be a victim of this attack then use </a:t>
            </a:r>
            <a:r>
              <a:rPr lang="en-US" sz="2000" b="1" i="1" dirty="0" err="1">
                <a:latin typeface="Comic Sans MS" panose="030F0702030302020204" pitchFamily="66" charset="0"/>
              </a:rPr>
              <a:t>NetStat</a:t>
            </a:r>
            <a:r>
              <a:rPr lang="en-US" sz="2000" b="1" i="1" dirty="0">
                <a:latin typeface="Comic Sans MS" panose="030F0702030302020204" pitchFamily="66" charset="0"/>
              </a:rPr>
              <a:t> present in all Windows operating system.</a:t>
            </a:r>
          </a:p>
          <a:p>
            <a:endParaRPr lang="en-US" sz="2000" b="1" i="1" dirty="0">
              <a:latin typeface="Comic Sans MS" panose="030F0702030302020204" pitchFamily="66" charset="0"/>
            </a:endParaRPr>
          </a:p>
          <a:p>
            <a:r>
              <a:rPr lang="en-US" sz="2000" b="1" i="1" dirty="0">
                <a:latin typeface="Comic Sans MS" panose="030F0702030302020204" pitchFamily="66" charset="0"/>
              </a:rPr>
              <a:t>For this all you need to do is open a Windows command Prompt &amp; then type “netstat –an”. This will generate standard output. If yes then your server is fine and if see different IP addresses linked with some particular port, then get ready your server was attacked by DDoS attack.</a:t>
            </a:r>
          </a:p>
          <a:p>
            <a:endParaRPr lang="en-US" sz="2000" b="1" i="1" dirty="0">
              <a:latin typeface="Comic Sans MS" panose="030F0702030302020204" pitchFamily="66" charset="0"/>
            </a:endParaRPr>
          </a:p>
          <a:p>
            <a:r>
              <a:rPr lang="en-US" sz="2000" b="1" i="1" dirty="0">
                <a:latin typeface="Comic Sans MS" panose="030F0702030302020204" pitchFamily="66" charset="0"/>
              </a:rPr>
              <a:t>We cannot ignore the fact that internet has become an important part of our </a:t>
            </a:r>
            <a:r>
              <a:rPr lang="en-US" sz="2000" b="1" i="1" dirty="0" err="1">
                <a:latin typeface="Comic Sans MS" panose="030F0702030302020204" pitchFamily="66" charset="0"/>
              </a:rPr>
              <a:t>life,so</a:t>
            </a:r>
            <a:r>
              <a:rPr lang="en-US" sz="2000" b="1" i="1" dirty="0">
                <a:latin typeface="Comic Sans MS" panose="030F0702030302020204" pitchFamily="66" charset="0"/>
              </a:rPr>
              <a:t> it is our responsibility to use it safely, protect it from all types of malwares and vulnerable threats that would ultimately harm it &amp; make us loose all our important sensitive data</a:t>
            </a:r>
          </a:p>
        </p:txBody>
      </p:sp>
      <p:pic>
        <p:nvPicPr>
          <p:cNvPr id="5" name="Picture 4">
            <a:extLst>
              <a:ext uri="{FF2B5EF4-FFF2-40B4-BE49-F238E27FC236}">
                <a16:creationId xmlns:a16="http://schemas.microsoft.com/office/drawing/2014/main" id="{E8BD4D8C-2C94-4776-90AE-E35497F4C90C}"/>
              </a:ext>
            </a:extLst>
          </p:cNvPr>
          <p:cNvPicPr>
            <a:picLocks noChangeAspect="1"/>
          </p:cNvPicPr>
          <p:nvPr/>
        </p:nvPicPr>
        <p:blipFill rotWithShape="1">
          <a:blip r:embed="rId3"/>
          <a:srcRect l="12237" t="27214" r="3718" b="31648"/>
          <a:stretch/>
        </p:blipFill>
        <p:spPr>
          <a:xfrm>
            <a:off x="0" y="-1"/>
            <a:ext cx="1590674" cy="1304924"/>
          </a:xfrm>
          <a:prstGeom prst="rect">
            <a:avLst/>
          </a:prstGeom>
        </p:spPr>
      </p:pic>
    </p:spTree>
    <p:extLst>
      <p:ext uri="{BB962C8B-B14F-4D97-AF65-F5344CB8AC3E}">
        <p14:creationId xmlns:p14="http://schemas.microsoft.com/office/powerpoint/2010/main" val="36448789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0" y="4302"/>
            <a:ext cx="12203709" cy="6853697"/>
          </a:xfrm>
          <a:prstGeom prst="rect">
            <a:avLst/>
          </a:prstGeom>
        </p:spPr>
      </p:pic>
      <p:sp>
        <p:nvSpPr>
          <p:cNvPr id="2" name="TextBox 1">
            <a:extLst>
              <a:ext uri="{FF2B5EF4-FFF2-40B4-BE49-F238E27FC236}">
                <a16:creationId xmlns:a16="http://schemas.microsoft.com/office/drawing/2014/main" id="{C9634767-E974-4DFF-AE43-F41A350060EE}"/>
              </a:ext>
            </a:extLst>
          </p:cNvPr>
          <p:cNvSpPr txBox="1"/>
          <p:nvPr/>
        </p:nvSpPr>
        <p:spPr>
          <a:xfrm>
            <a:off x="1713390" y="215007"/>
            <a:ext cx="2503503" cy="461665"/>
          </a:xfrm>
          <a:prstGeom prst="rect">
            <a:avLst/>
          </a:prstGeom>
          <a:solidFill>
            <a:schemeClr val="bg1"/>
          </a:solidFill>
        </p:spPr>
        <p:txBody>
          <a:bodyPr wrap="square" rtlCol="0">
            <a:spAutoFit/>
          </a:bodyPr>
          <a:lstStyle/>
          <a:p>
            <a:r>
              <a:rPr lang="en-IN" sz="2400" b="1" u="sng" dirty="0">
                <a:latin typeface="Algerian" panose="04020705040A02060702" pitchFamily="82" charset="0"/>
              </a:rPr>
              <a:t>Wireshark:</a:t>
            </a:r>
          </a:p>
        </p:txBody>
      </p:sp>
      <p:sp>
        <p:nvSpPr>
          <p:cNvPr id="3" name="TextBox 2">
            <a:extLst>
              <a:ext uri="{FF2B5EF4-FFF2-40B4-BE49-F238E27FC236}">
                <a16:creationId xmlns:a16="http://schemas.microsoft.com/office/drawing/2014/main" id="{C4C18A9E-50B1-4BBD-BF40-D7A3B3DF131A}"/>
              </a:ext>
            </a:extLst>
          </p:cNvPr>
          <p:cNvSpPr txBox="1"/>
          <p:nvPr/>
        </p:nvSpPr>
        <p:spPr>
          <a:xfrm>
            <a:off x="2206124" y="788137"/>
            <a:ext cx="9341442" cy="2862322"/>
          </a:xfrm>
          <a:prstGeom prst="rect">
            <a:avLst/>
          </a:prstGeom>
          <a:solidFill>
            <a:schemeClr val="bg1"/>
          </a:solidFill>
        </p:spPr>
        <p:txBody>
          <a:bodyPr wrap="square" rtlCol="0">
            <a:spAutoFit/>
          </a:bodyPr>
          <a:lstStyle/>
          <a:p>
            <a:r>
              <a:rPr lang="en-US" sz="2000" dirty="0">
                <a:latin typeface="Comic Sans MS" panose="030F0702030302020204" pitchFamily="66" charset="0"/>
              </a:rPr>
              <a:t>Wireshark is a free and open-source packet analyzer. It is used for network troubleshooting, analysis, software and communications protocol development, and education. Originally named Ethereal, the project was renamed Wireshark in May 2006 due to trademark issues.</a:t>
            </a:r>
          </a:p>
          <a:p>
            <a:endParaRPr lang="en-US" sz="2000" dirty="0">
              <a:latin typeface="Comic Sans MS" panose="030F0702030302020204" pitchFamily="66" charset="0"/>
            </a:endParaRPr>
          </a:p>
          <a:p>
            <a:r>
              <a:rPr lang="en-US" sz="2000" dirty="0">
                <a:latin typeface="Comic Sans MS" panose="030F0702030302020204" pitchFamily="66" charset="0"/>
              </a:rPr>
              <a:t>Wireshark is cross-platform, using the Qt widget toolkit in current releases to implement its user interface, and using </a:t>
            </a:r>
            <a:r>
              <a:rPr lang="en-US" sz="2000" dirty="0" err="1">
                <a:latin typeface="Comic Sans MS" panose="030F0702030302020204" pitchFamily="66" charset="0"/>
              </a:rPr>
              <a:t>pcap</a:t>
            </a:r>
            <a:r>
              <a:rPr lang="en-US" sz="2000" dirty="0">
                <a:latin typeface="Comic Sans MS" panose="030F0702030302020204" pitchFamily="66" charset="0"/>
              </a:rPr>
              <a:t> to capture packets; it runs on Linux, macOS, BSD, Solaris, some other Unix-like operating systems, and Microsoft Windows. </a:t>
            </a:r>
          </a:p>
        </p:txBody>
      </p:sp>
      <p:sp>
        <p:nvSpPr>
          <p:cNvPr id="4" name="TextBox 3">
            <a:extLst>
              <a:ext uri="{FF2B5EF4-FFF2-40B4-BE49-F238E27FC236}">
                <a16:creationId xmlns:a16="http://schemas.microsoft.com/office/drawing/2014/main" id="{0A68F979-0270-4955-A7B5-25468D89D7BD}"/>
              </a:ext>
            </a:extLst>
          </p:cNvPr>
          <p:cNvSpPr txBox="1"/>
          <p:nvPr/>
        </p:nvSpPr>
        <p:spPr>
          <a:xfrm>
            <a:off x="1713390" y="3744497"/>
            <a:ext cx="2675730" cy="461665"/>
          </a:xfrm>
          <a:prstGeom prst="rect">
            <a:avLst/>
          </a:prstGeom>
          <a:solidFill>
            <a:schemeClr val="bg1"/>
          </a:solidFill>
        </p:spPr>
        <p:txBody>
          <a:bodyPr wrap="square" rtlCol="0">
            <a:spAutoFit/>
          </a:bodyPr>
          <a:lstStyle/>
          <a:p>
            <a:r>
              <a:rPr lang="en-IN" sz="2400" b="1" u="sng" dirty="0">
                <a:latin typeface="Algerian" panose="04020705040A02060702" pitchFamily="82" charset="0"/>
              </a:rPr>
              <a:t>Functionality:</a:t>
            </a:r>
          </a:p>
        </p:txBody>
      </p:sp>
      <p:sp>
        <p:nvSpPr>
          <p:cNvPr id="5" name="TextBox 4">
            <a:extLst>
              <a:ext uri="{FF2B5EF4-FFF2-40B4-BE49-F238E27FC236}">
                <a16:creationId xmlns:a16="http://schemas.microsoft.com/office/drawing/2014/main" id="{32799473-DFA1-4C8C-8525-76DBAD83847C}"/>
              </a:ext>
            </a:extLst>
          </p:cNvPr>
          <p:cNvSpPr txBox="1"/>
          <p:nvPr/>
        </p:nvSpPr>
        <p:spPr>
          <a:xfrm>
            <a:off x="2075495" y="4239405"/>
            <a:ext cx="9228338" cy="2246769"/>
          </a:xfrm>
          <a:prstGeom prst="rect">
            <a:avLst/>
          </a:prstGeom>
          <a:solidFill>
            <a:schemeClr val="bg1"/>
          </a:solidFill>
        </p:spPr>
        <p:txBody>
          <a:bodyPr wrap="square" rtlCol="0">
            <a:spAutoFit/>
          </a:bodyPr>
          <a:lstStyle/>
          <a:p>
            <a:r>
              <a:rPr lang="en-US" sz="2000" b="1" i="1" dirty="0">
                <a:latin typeface="Comic Sans MS" panose="030F0702030302020204" pitchFamily="66" charset="0"/>
              </a:rPr>
              <a:t>Wireshark is very similar to </a:t>
            </a:r>
            <a:r>
              <a:rPr lang="en-US" sz="2000" b="1" i="1" dirty="0" err="1">
                <a:latin typeface="Comic Sans MS" panose="030F0702030302020204" pitchFamily="66" charset="0"/>
              </a:rPr>
              <a:t>tcpdump</a:t>
            </a:r>
            <a:r>
              <a:rPr lang="en-US" sz="2000" b="1" i="1" dirty="0">
                <a:latin typeface="Comic Sans MS" panose="030F0702030302020204" pitchFamily="66" charset="0"/>
              </a:rPr>
              <a:t>, but has a graphical front-end and integrated sorting and filtering options.</a:t>
            </a:r>
          </a:p>
          <a:p>
            <a:endParaRPr lang="en-US" sz="2000" b="1" i="1" dirty="0">
              <a:latin typeface="Comic Sans MS" panose="030F0702030302020204" pitchFamily="66" charset="0"/>
            </a:endParaRPr>
          </a:p>
          <a:p>
            <a:r>
              <a:rPr lang="en-US" sz="2000" b="1" i="1" dirty="0">
                <a:latin typeface="Comic Sans MS" panose="030F0702030302020204" pitchFamily="66" charset="0"/>
              </a:rPr>
              <a:t>Wireshark lets the user put network interface controllers into promiscuous mode (if supported by the network interface controller), so they can see all the traffic visible on that interface including unicast traffic not sent to that network interface controller's MAC address. </a:t>
            </a:r>
            <a:endParaRPr lang="en-IN" sz="2000" b="1" i="1" dirty="0">
              <a:latin typeface="Comic Sans MS" panose="030F0702030302020204" pitchFamily="66" charset="0"/>
            </a:endParaRPr>
          </a:p>
        </p:txBody>
      </p:sp>
      <p:pic>
        <p:nvPicPr>
          <p:cNvPr id="7" name="Picture 6">
            <a:extLst>
              <a:ext uri="{FF2B5EF4-FFF2-40B4-BE49-F238E27FC236}">
                <a16:creationId xmlns:a16="http://schemas.microsoft.com/office/drawing/2014/main" id="{C3FF9792-4CD4-4904-8A2C-D7EFE5D31443}"/>
              </a:ext>
            </a:extLst>
          </p:cNvPr>
          <p:cNvPicPr>
            <a:picLocks noChangeAspect="1"/>
          </p:cNvPicPr>
          <p:nvPr/>
        </p:nvPicPr>
        <p:blipFill rotWithShape="1">
          <a:blip r:embed="rId3"/>
          <a:srcRect l="12237" t="27214" r="3718" b="31648"/>
          <a:stretch/>
        </p:blipFill>
        <p:spPr>
          <a:xfrm>
            <a:off x="0" y="-1"/>
            <a:ext cx="1590674" cy="1304924"/>
          </a:xfrm>
          <a:prstGeom prst="rect">
            <a:avLst/>
          </a:prstGeom>
        </p:spPr>
      </p:pic>
    </p:spTree>
    <p:extLst>
      <p:ext uri="{BB962C8B-B14F-4D97-AF65-F5344CB8AC3E}">
        <p14:creationId xmlns:p14="http://schemas.microsoft.com/office/powerpoint/2010/main" val="39065680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3646"/>
          </a:xfrm>
          <a:prstGeom prst="rect">
            <a:avLst/>
          </a:prstGeom>
        </p:spPr>
      </p:pic>
      <p:sp>
        <p:nvSpPr>
          <p:cNvPr id="3" name="TextBox 2">
            <a:extLst>
              <a:ext uri="{FF2B5EF4-FFF2-40B4-BE49-F238E27FC236}">
                <a16:creationId xmlns:a16="http://schemas.microsoft.com/office/drawing/2014/main" id="{71CCBA35-1E55-4925-AB1C-3F424A4F9099}"/>
              </a:ext>
            </a:extLst>
          </p:cNvPr>
          <p:cNvSpPr txBox="1"/>
          <p:nvPr/>
        </p:nvSpPr>
        <p:spPr>
          <a:xfrm>
            <a:off x="2346030" y="206355"/>
            <a:ext cx="8245383" cy="523220"/>
          </a:xfrm>
          <a:prstGeom prst="rect">
            <a:avLst/>
          </a:prstGeom>
          <a:solidFill>
            <a:schemeClr val="bg1"/>
          </a:solidFill>
        </p:spPr>
        <p:txBody>
          <a:bodyPr wrap="square" rtlCol="0">
            <a:spAutoFit/>
          </a:bodyPr>
          <a:lstStyle/>
          <a:p>
            <a:r>
              <a:rPr lang="en-IN" sz="2800" b="1" u="sng" dirty="0">
                <a:latin typeface="Franklin Gothic Heavy" panose="020B0903020102020204" pitchFamily="34" charset="0"/>
              </a:rPr>
              <a:t>Final Output </a:t>
            </a:r>
            <a:r>
              <a:rPr lang="en-IN" sz="2800" b="1" u="sng" dirty="0">
                <a:latin typeface="Algerian" panose="04020705040A02060702" pitchFamily="82" charset="0"/>
              </a:rPr>
              <a:t>Detection of the DOS Attack:</a:t>
            </a:r>
          </a:p>
        </p:txBody>
      </p:sp>
      <p:pic>
        <p:nvPicPr>
          <p:cNvPr id="5" name="Picture 4">
            <a:extLst>
              <a:ext uri="{FF2B5EF4-FFF2-40B4-BE49-F238E27FC236}">
                <a16:creationId xmlns:a16="http://schemas.microsoft.com/office/drawing/2014/main" id="{1999D032-2FD3-48FE-92BC-8ABEB69EFC3C}"/>
              </a:ext>
            </a:extLst>
          </p:cNvPr>
          <p:cNvPicPr>
            <a:picLocks noChangeAspect="1"/>
          </p:cNvPicPr>
          <p:nvPr/>
        </p:nvPicPr>
        <p:blipFill>
          <a:blip r:embed="rId3"/>
          <a:stretch>
            <a:fillRect/>
          </a:stretch>
        </p:blipFill>
        <p:spPr>
          <a:xfrm>
            <a:off x="2346030" y="896671"/>
            <a:ext cx="7499937" cy="2785115"/>
          </a:xfrm>
          <a:prstGeom prst="rect">
            <a:avLst/>
          </a:prstGeom>
        </p:spPr>
      </p:pic>
      <p:pic>
        <p:nvPicPr>
          <p:cNvPr id="7" name="Picture 6">
            <a:extLst>
              <a:ext uri="{FF2B5EF4-FFF2-40B4-BE49-F238E27FC236}">
                <a16:creationId xmlns:a16="http://schemas.microsoft.com/office/drawing/2014/main" id="{EF9A1920-C6D6-4C24-9F47-3FD6A0AAA31D}"/>
              </a:ext>
            </a:extLst>
          </p:cNvPr>
          <p:cNvPicPr>
            <a:picLocks noChangeAspect="1"/>
          </p:cNvPicPr>
          <p:nvPr/>
        </p:nvPicPr>
        <p:blipFill>
          <a:blip r:embed="rId4"/>
          <a:stretch>
            <a:fillRect/>
          </a:stretch>
        </p:blipFill>
        <p:spPr>
          <a:xfrm>
            <a:off x="2048051" y="4015978"/>
            <a:ext cx="8685051" cy="2722173"/>
          </a:xfrm>
          <a:prstGeom prst="rect">
            <a:avLst/>
          </a:prstGeom>
        </p:spPr>
      </p:pic>
      <p:pic>
        <p:nvPicPr>
          <p:cNvPr id="6" name="Picture 5">
            <a:extLst>
              <a:ext uri="{FF2B5EF4-FFF2-40B4-BE49-F238E27FC236}">
                <a16:creationId xmlns:a16="http://schemas.microsoft.com/office/drawing/2014/main" id="{C77D22D5-8A63-40B1-87B1-84E06DF55C76}"/>
              </a:ext>
            </a:extLst>
          </p:cNvPr>
          <p:cNvPicPr>
            <a:picLocks noChangeAspect="1"/>
          </p:cNvPicPr>
          <p:nvPr/>
        </p:nvPicPr>
        <p:blipFill rotWithShape="1">
          <a:blip r:embed="rId5"/>
          <a:srcRect l="12237" t="27214" r="3718" b="31648"/>
          <a:stretch/>
        </p:blipFill>
        <p:spPr>
          <a:xfrm>
            <a:off x="0" y="-1"/>
            <a:ext cx="1590674" cy="1304924"/>
          </a:xfrm>
          <a:prstGeom prst="rect">
            <a:avLst/>
          </a:prstGeom>
        </p:spPr>
      </p:pic>
    </p:spTree>
    <p:extLst>
      <p:ext uri="{BB962C8B-B14F-4D97-AF65-F5344CB8AC3E}">
        <p14:creationId xmlns:p14="http://schemas.microsoft.com/office/powerpoint/2010/main" val="6077764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27520"/>
          </a:xfrm>
          <a:prstGeom prst="rect">
            <a:avLst/>
          </a:prstGeom>
        </p:spPr>
      </p:pic>
      <p:sp>
        <p:nvSpPr>
          <p:cNvPr id="4" name="TextBox 3">
            <a:extLst>
              <a:ext uri="{FF2B5EF4-FFF2-40B4-BE49-F238E27FC236}">
                <a16:creationId xmlns:a16="http://schemas.microsoft.com/office/drawing/2014/main" id="{FEA15A71-740C-4C95-8279-227F578BF465}"/>
              </a:ext>
            </a:extLst>
          </p:cNvPr>
          <p:cNvSpPr txBox="1"/>
          <p:nvPr/>
        </p:nvSpPr>
        <p:spPr>
          <a:xfrm>
            <a:off x="4262761" y="248575"/>
            <a:ext cx="3666478" cy="523220"/>
          </a:xfrm>
          <a:prstGeom prst="rect">
            <a:avLst/>
          </a:prstGeom>
          <a:noFill/>
        </p:spPr>
        <p:txBody>
          <a:bodyPr wrap="square" rtlCol="0">
            <a:spAutoFit/>
          </a:bodyPr>
          <a:lstStyle/>
          <a:p>
            <a:pPr algn="ctr"/>
            <a:r>
              <a:rPr lang="en-IN" sz="2800" dirty="0">
                <a:solidFill>
                  <a:schemeClr val="bg1">
                    <a:lumMod val="95000"/>
                    <a:lumOff val="5000"/>
                  </a:schemeClr>
                </a:solidFill>
                <a:latin typeface="Bernard MT Condensed" panose="02050806060905020404" pitchFamily="18" charset="0"/>
              </a:rPr>
              <a:t>DDOS ATTACK </a:t>
            </a:r>
          </a:p>
        </p:txBody>
      </p:sp>
      <p:sp>
        <p:nvSpPr>
          <p:cNvPr id="5" name="TextBox 4">
            <a:extLst>
              <a:ext uri="{FF2B5EF4-FFF2-40B4-BE49-F238E27FC236}">
                <a16:creationId xmlns:a16="http://schemas.microsoft.com/office/drawing/2014/main" id="{876584F2-1121-4DA3-A267-56BF8E8AEADD}"/>
              </a:ext>
            </a:extLst>
          </p:cNvPr>
          <p:cNvSpPr txBox="1"/>
          <p:nvPr/>
        </p:nvSpPr>
        <p:spPr>
          <a:xfrm>
            <a:off x="981075" y="1409961"/>
            <a:ext cx="4048125" cy="523220"/>
          </a:xfrm>
          <a:prstGeom prst="rect">
            <a:avLst/>
          </a:prstGeom>
          <a:solidFill>
            <a:schemeClr val="bg1"/>
          </a:solidFill>
        </p:spPr>
        <p:txBody>
          <a:bodyPr wrap="square" rtlCol="0">
            <a:spAutoFit/>
          </a:bodyPr>
          <a:lstStyle/>
          <a:p>
            <a:r>
              <a:rPr lang="en-IN" sz="2400" b="1" u="sng" dirty="0">
                <a:latin typeface="Algerian" panose="04020705040A02060702" pitchFamily="82" charset="0"/>
                <a:ea typeface="Batang" panose="02030600000101010101" pitchFamily="18" charset="-127"/>
              </a:rPr>
              <a:t>What </a:t>
            </a:r>
            <a:r>
              <a:rPr lang="en-IN" sz="2800" b="1" u="sng" dirty="0">
                <a:latin typeface="Algerian" panose="04020705040A02060702" pitchFamily="82" charset="0"/>
                <a:ea typeface="Batang" panose="02030600000101010101" pitchFamily="18" charset="-127"/>
              </a:rPr>
              <a:t>is</a:t>
            </a:r>
            <a:r>
              <a:rPr lang="en-IN" sz="2400" b="1" u="sng" dirty="0">
                <a:latin typeface="Algerian" panose="04020705040A02060702" pitchFamily="82" charset="0"/>
                <a:ea typeface="Batang" panose="02030600000101010101" pitchFamily="18" charset="-127"/>
              </a:rPr>
              <a:t> </a:t>
            </a:r>
            <a:r>
              <a:rPr lang="en-IN" sz="2800" b="1" u="sng" dirty="0">
                <a:latin typeface="Algerian" panose="04020705040A02060702" pitchFamily="82" charset="0"/>
              </a:rPr>
              <a:t>DDOS</a:t>
            </a:r>
            <a:r>
              <a:rPr lang="en-IN" sz="2400" b="1" u="sng" dirty="0">
                <a:latin typeface="Algerian" panose="04020705040A02060702" pitchFamily="82" charset="0"/>
              </a:rPr>
              <a:t> </a:t>
            </a:r>
            <a:r>
              <a:rPr lang="en-IN" sz="2800" b="1" u="sng" dirty="0">
                <a:latin typeface="Algerian" panose="04020705040A02060702" pitchFamily="82" charset="0"/>
              </a:rPr>
              <a:t>Attack</a:t>
            </a:r>
            <a:r>
              <a:rPr lang="en-IN" sz="2800" b="1" u="sng" dirty="0">
                <a:highlight>
                  <a:srgbClr val="C0C0C0"/>
                </a:highlight>
                <a:latin typeface="Algerian" panose="04020705040A02060702" pitchFamily="82" charset="0"/>
              </a:rPr>
              <a:t>:</a:t>
            </a:r>
            <a:endParaRPr lang="en-IN" sz="2400" b="1" u="sng" dirty="0">
              <a:highlight>
                <a:srgbClr val="C0C0C0"/>
              </a:highlight>
              <a:latin typeface="Algerian" panose="04020705040A02060702" pitchFamily="82" charset="0"/>
            </a:endParaRPr>
          </a:p>
        </p:txBody>
      </p:sp>
      <p:sp>
        <p:nvSpPr>
          <p:cNvPr id="6" name="TextBox 5">
            <a:extLst>
              <a:ext uri="{FF2B5EF4-FFF2-40B4-BE49-F238E27FC236}">
                <a16:creationId xmlns:a16="http://schemas.microsoft.com/office/drawing/2014/main" id="{4801872A-8469-482A-B26D-A904A3E4DE83}"/>
              </a:ext>
            </a:extLst>
          </p:cNvPr>
          <p:cNvSpPr txBox="1"/>
          <p:nvPr/>
        </p:nvSpPr>
        <p:spPr>
          <a:xfrm>
            <a:off x="872231" y="2313733"/>
            <a:ext cx="10447538" cy="1815882"/>
          </a:xfrm>
          <a:prstGeom prst="rect">
            <a:avLst/>
          </a:prstGeom>
          <a:solidFill>
            <a:schemeClr val="bg1"/>
          </a:solidFill>
        </p:spPr>
        <p:txBody>
          <a:bodyPr wrap="square" rtlCol="0">
            <a:spAutoFit/>
          </a:bodyPr>
          <a:lstStyle/>
          <a:p>
            <a:r>
              <a:rPr lang="en-US" b="1" i="1" dirty="0">
                <a:latin typeface="Comic Sans MS" panose="030F0702030302020204" pitchFamily="66" charset="0"/>
              </a:rPr>
              <a:t> </a:t>
            </a:r>
            <a:r>
              <a:rPr lang="en-US" b="1" i="1" dirty="0">
                <a:solidFill>
                  <a:schemeClr val="tx1">
                    <a:lumMod val="95000"/>
                  </a:schemeClr>
                </a:solidFill>
                <a:latin typeface="Comic Sans MS" panose="030F0702030302020204" pitchFamily="66" charset="0"/>
                <a:ea typeface="BatangChe" panose="02030609000101010101" pitchFamily="49" charset="-127"/>
              </a:rPr>
              <a:t>A Denial-of-service attack (DoS attack) is a cyber-attack in which the perpetrator seeks      to make a machine    or network resource unavailable to its intended users by temporarily or </a:t>
            </a:r>
            <a:r>
              <a:rPr lang="en-US" sz="2000" b="1" i="1" dirty="0">
                <a:solidFill>
                  <a:schemeClr val="tx1">
                    <a:lumMod val="95000"/>
                  </a:schemeClr>
                </a:solidFill>
                <a:latin typeface="Comic Sans MS" panose="030F0702030302020204" pitchFamily="66" charset="0"/>
                <a:ea typeface="BatangChe" panose="02030609000101010101" pitchFamily="49" charset="-127"/>
              </a:rPr>
              <a:t>indefinitely</a:t>
            </a:r>
            <a:r>
              <a:rPr lang="en-US" b="1" i="1" dirty="0">
                <a:solidFill>
                  <a:schemeClr val="tx1">
                    <a:lumMod val="95000"/>
                  </a:schemeClr>
                </a:solidFill>
                <a:latin typeface="Comic Sans MS" panose="030F0702030302020204" pitchFamily="66" charset="0"/>
                <a:ea typeface="BatangChe" panose="02030609000101010101" pitchFamily="49" charset="-127"/>
              </a:rPr>
              <a:t> disrupting services of a   host connected to the Internet. Denial of service is typically accomplished by flooding the targeted machine or resource with superfluous requests in an attempt to </a:t>
            </a:r>
            <a:r>
              <a:rPr lang="en-US" sz="2000" b="1" i="1" dirty="0">
                <a:solidFill>
                  <a:schemeClr val="tx1">
                    <a:lumMod val="95000"/>
                  </a:schemeClr>
                </a:solidFill>
                <a:latin typeface="Comic Sans MS" panose="030F0702030302020204" pitchFamily="66" charset="0"/>
                <a:ea typeface="BatangChe" panose="02030609000101010101" pitchFamily="49" charset="-127"/>
              </a:rPr>
              <a:t>overload</a:t>
            </a:r>
            <a:r>
              <a:rPr lang="en-US" b="1" i="1" dirty="0">
                <a:solidFill>
                  <a:schemeClr val="tx1">
                    <a:lumMod val="95000"/>
                  </a:schemeClr>
                </a:solidFill>
                <a:latin typeface="Comic Sans MS" panose="030F0702030302020204" pitchFamily="66" charset="0"/>
                <a:ea typeface="BatangChe" panose="02030609000101010101" pitchFamily="49" charset="-127"/>
              </a:rPr>
              <a:t> systems and prevent some or all legitimate requests from being fulfilled.</a:t>
            </a:r>
          </a:p>
        </p:txBody>
      </p:sp>
      <p:sp>
        <p:nvSpPr>
          <p:cNvPr id="7" name="TextBox 6"/>
          <p:cNvSpPr txBox="1"/>
          <p:nvPr/>
        </p:nvSpPr>
        <p:spPr>
          <a:xfrm>
            <a:off x="981075" y="4297680"/>
            <a:ext cx="10514239" cy="1508105"/>
          </a:xfrm>
          <a:prstGeom prst="rect">
            <a:avLst/>
          </a:prstGeom>
          <a:solidFill>
            <a:schemeClr val="bg1"/>
          </a:solidFill>
        </p:spPr>
        <p:txBody>
          <a:bodyPr wrap="square" rtlCol="0">
            <a:spAutoFit/>
          </a:bodyPr>
          <a:lstStyle/>
          <a:p>
            <a:r>
              <a:rPr lang="en-US" b="1" i="1" dirty="0">
                <a:solidFill>
                  <a:schemeClr val="tx1">
                    <a:lumMod val="95000"/>
                  </a:schemeClr>
                </a:solidFill>
                <a:latin typeface="Comic Sans MS" panose="030F0702030302020204" pitchFamily="66" charset="0"/>
                <a:ea typeface="BatangChe" panose="02030609000101010101" pitchFamily="49" charset="-127"/>
              </a:rPr>
              <a:t>A </a:t>
            </a:r>
            <a:r>
              <a:rPr lang="en-US" b="1" i="1" dirty="0" err="1">
                <a:solidFill>
                  <a:schemeClr val="tx1">
                    <a:lumMod val="95000"/>
                  </a:schemeClr>
                </a:solidFill>
                <a:latin typeface="Comic Sans MS" panose="030F0702030302020204" pitchFamily="66" charset="0"/>
                <a:ea typeface="BatangChe" panose="02030609000101010101" pitchFamily="49" charset="-127"/>
              </a:rPr>
              <a:t>DDoS</a:t>
            </a:r>
            <a:r>
              <a:rPr lang="en-US" b="1" i="1" dirty="0">
                <a:solidFill>
                  <a:schemeClr val="tx1">
                    <a:lumMod val="95000"/>
                  </a:schemeClr>
                </a:solidFill>
                <a:latin typeface="Comic Sans MS" panose="030F0702030302020204" pitchFamily="66" charset="0"/>
                <a:ea typeface="BatangChe" panose="02030609000101010101" pitchFamily="49" charset="-127"/>
              </a:rPr>
              <a:t> attack occurs when multiple systems flood the bandwidth or resources of a targeted system, usually one or more web </a:t>
            </a:r>
            <a:r>
              <a:rPr lang="en-US" b="1" i="1" dirty="0" err="1">
                <a:solidFill>
                  <a:schemeClr val="tx1">
                    <a:lumMod val="95000"/>
                  </a:schemeClr>
                </a:solidFill>
                <a:latin typeface="Comic Sans MS" panose="030F0702030302020204" pitchFamily="66" charset="0"/>
                <a:ea typeface="BatangChe" panose="02030609000101010101" pitchFamily="49" charset="-127"/>
              </a:rPr>
              <a:t>servers.A</a:t>
            </a:r>
            <a:r>
              <a:rPr lang="en-US" b="1" i="1" dirty="0">
                <a:solidFill>
                  <a:schemeClr val="tx1">
                    <a:lumMod val="95000"/>
                  </a:schemeClr>
                </a:solidFill>
                <a:latin typeface="Comic Sans MS" panose="030F0702030302020204" pitchFamily="66" charset="0"/>
                <a:ea typeface="BatangChe" panose="02030609000101010101" pitchFamily="49" charset="-127"/>
              </a:rPr>
              <a:t> </a:t>
            </a:r>
            <a:r>
              <a:rPr lang="en-US" b="1" i="1" dirty="0" err="1">
                <a:solidFill>
                  <a:schemeClr val="tx1">
                    <a:lumMod val="95000"/>
                  </a:schemeClr>
                </a:solidFill>
                <a:latin typeface="Comic Sans MS" panose="030F0702030302020204" pitchFamily="66" charset="0"/>
                <a:ea typeface="BatangChe" panose="02030609000101010101" pitchFamily="49" charset="-127"/>
              </a:rPr>
              <a:t>DDoS</a:t>
            </a:r>
            <a:r>
              <a:rPr lang="en-US" b="1" i="1" dirty="0">
                <a:solidFill>
                  <a:schemeClr val="tx1">
                    <a:lumMod val="95000"/>
                  </a:schemeClr>
                </a:solidFill>
                <a:latin typeface="Comic Sans MS" panose="030F0702030302020204" pitchFamily="66" charset="0"/>
                <a:ea typeface="BatangChe" panose="02030609000101010101" pitchFamily="49" charset="-127"/>
              </a:rPr>
              <a:t> attack uses more than one unique IP address or machines, often </a:t>
            </a:r>
            <a:r>
              <a:rPr lang="en-US" sz="2000" b="1" i="1" dirty="0">
                <a:solidFill>
                  <a:schemeClr val="tx1">
                    <a:lumMod val="95000"/>
                  </a:schemeClr>
                </a:solidFill>
                <a:latin typeface="Comic Sans MS" panose="030F0702030302020204" pitchFamily="66" charset="0"/>
                <a:ea typeface="BatangChe" panose="02030609000101010101" pitchFamily="49" charset="-127"/>
              </a:rPr>
              <a:t>from</a:t>
            </a:r>
            <a:r>
              <a:rPr lang="en-US" b="1" i="1" dirty="0">
                <a:solidFill>
                  <a:schemeClr val="tx1">
                    <a:lumMod val="95000"/>
                  </a:schemeClr>
                </a:solidFill>
                <a:latin typeface="Comic Sans MS" panose="030F0702030302020204" pitchFamily="66" charset="0"/>
                <a:ea typeface="BatangChe" panose="02030609000101010101" pitchFamily="49" charset="-127"/>
              </a:rPr>
              <a:t> thousands of hosts infected with </a:t>
            </a:r>
            <a:r>
              <a:rPr lang="en-US" b="1" i="1" dirty="0" err="1">
                <a:solidFill>
                  <a:schemeClr val="tx1">
                    <a:lumMod val="95000"/>
                  </a:schemeClr>
                </a:solidFill>
                <a:latin typeface="Comic Sans MS" panose="030F0702030302020204" pitchFamily="66" charset="0"/>
                <a:ea typeface="BatangChe" panose="02030609000101010101" pitchFamily="49" charset="-127"/>
              </a:rPr>
              <a:t>malware.A</a:t>
            </a:r>
            <a:r>
              <a:rPr lang="en-US" b="1" i="1" dirty="0">
                <a:solidFill>
                  <a:schemeClr val="tx1">
                    <a:lumMod val="95000"/>
                  </a:schemeClr>
                </a:solidFill>
                <a:latin typeface="Comic Sans MS" panose="030F0702030302020204" pitchFamily="66" charset="0"/>
                <a:ea typeface="BatangChe" panose="02030609000101010101" pitchFamily="49" charset="-127"/>
              </a:rPr>
              <a:t> distributed denial of service attack typically involves more than around 3–5 nodes on different networks; fewer nodes may qualify as a </a:t>
            </a:r>
            <a:r>
              <a:rPr lang="en-US" b="1" i="1" dirty="0" err="1">
                <a:solidFill>
                  <a:schemeClr val="tx1">
                    <a:lumMod val="95000"/>
                  </a:schemeClr>
                </a:solidFill>
                <a:latin typeface="Comic Sans MS" panose="030F0702030302020204" pitchFamily="66" charset="0"/>
                <a:ea typeface="BatangChe" panose="02030609000101010101" pitchFamily="49" charset="-127"/>
              </a:rPr>
              <a:t>DoS</a:t>
            </a:r>
            <a:r>
              <a:rPr lang="en-US" b="1" i="1" dirty="0">
                <a:solidFill>
                  <a:schemeClr val="tx1">
                    <a:lumMod val="95000"/>
                  </a:schemeClr>
                </a:solidFill>
                <a:latin typeface="Comic Sans MS" panose="030F0702030302020204" pitchFamily="66" charset="0"/>
                <a:ea typeface="BatangChe" panose="02030609000101010101" pitchFamily="49" charset="-127"/>
              </a:rPr>
              <a:t> attack but is not a </a:t>
            </a:r>
            <a:r>
              <a:rPr lang="en-US" b="1" i="1" dirty="0" err="1">
                <a:solidFill>
                  <a:schemeClr val="tx1">
                    <a:lumMod val="95000"/>
                  </a:schemeClr>
                </a:solidFill>
                <a:latin typeface="Comic Sans MS" panose="030F0702030302020204" pitchFamily="66" charset="0"/>
                <a:ea typeface="BatangChe" panose="02030609000101010101" pitchFamily="49" charset="-127"/>
              </a:rPr>
              <a:t>DDoS</a:t>
            </a:r>
            <a:r>
              <a:rPr lang="en-US" b="1" i="1" dirty="0">
                <a:solidFill>
                  <a:schemeClr val="tx1">
                    <a:lumMod val="95000"/>
                  </a:schemeClr>
                </a:solidFill>
                <a:latin typeface="Comic Sans MS" panose="030F0702030302020204" pitchFamily="66" charset="0"/>
                <a:ea typeface="BatangChe" panose="02030609000101010101" pitchFamily="49" charset="-127"/>
              </a:rPr>
              <a:t> attack.</a:t>
            </a:r>
            <a:endParaRPr lang="en-IN" b="1" i="1" dirty="0">
              <a:solidFill>
                <a:schemeClr val="tx1">
                  <a:lumMod val="95000"/>
                </a:schemeClr>
              </a:solidFill>
              <a:latin typeface="Comic Sans MS" panose="030F0702030302020204" pitchFamily="66" charset="0"/>
              <a:ea typeface="BatangChe" panose="02030609000101010101" pitchFamily="49" charset="-127"/>
            </a:endParaRPr>
          </a:p>
        </p:txBody>
      </p:sp>
      <p:pic>
        <p:nvPicPr>
          <p:cNvPr id="10" name="Picture 9">
            <a:extLst>
              <a:ext uri="{FF2B5EF4-FFF2-40B4-BE49-F238E27FC236}">
                <a16:creationId xmlns:a16="http://schemas.microsoft.com/office/drawing/2014/main" id="{19B69D66-22DD-48A3-ABA7-2F6637D20E1A}"/>
              </a:ext>
            </a:extLst>
          </p:cNvPr>
          <p:cNvPicPr>
            <a:picLocks noChangeAspect="1"/>
          </p:cNvPicPr>
          <p:nvPr/>
        </p:nvPicPr>
        <p:blipFill>
          <a:blip r:embed="rId3"/>
          <a:stretch>
            <a:fillRect/>
          </a:stretch>
        </p:blipFill>
        <p:spPr>
          <a:xfrm>
            <a:off x="0" y="0"/>
            <a:ext cx="1781175" cy="1291998"/>
          </a:xfrm>
          <a:prstGeom prst="rect">
            <a:avLst/>
          </a:prstGeom>
        </p:spPr>
      </p:pic>
      <p:pic>
        <p:nvPicPr>
          <p:cNvPr id="13" name="Picture 12">
            <a:extLst>
              <a:ext uri="{FF2B5EF4-FFF2-40B4-BE49-F238E27FC236}">
                <a16:creationId xmlns:a16="http://schemas.microsoft.com/office/drawing/2014/main" id="{CD61E4A5-8D71-4532-BF15-0746E604E7D6}"/>
              </a:ext>
            </a:extLst>
          </p:cNvPr>
          <p:cNvPicPr>
            <a:picLocks noChangeAspect="1"/>
          </p:cNvPicPr>
          <p:nvPr/>
        </p:nvPicPr>
        <p:blipFill rotWithShape="1">
          <a:blip r:embed="rId3"/>
          <a:srcRect l="12237" t="27214" r="3718" b="31648"/>
          <a:stretch/>
        </p:blipFill>
        <p:spPr>
          <a:xfrm>
            <a:off x="0" y="21005"/>
            <a:ext cx="1590674" cy="1304924"/>
          </a:xfrm>
          <a:prstGeom prst="rect">
            <a:avLst/>
          </a:prstGeom>
        </p:spPr>
      </p:pic>
    </p:spTree>
    <p:extLst>
      <p:ext uri="{BB962C8B-B14F-4D97-AF65-F5344CB8AC3E}">
        <p14:creationId xmlns:p14="http://schemas.microsoft.com/office/powerpoint/2010/main" val="1403128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80">
                                          <p:stCondLst>
                                            <p:cond delay="0"/>
                                          </p:stCondLst>
                                        </p:cTn>
                                        <p:tgtEl>
                                          <p:spTgt spid="6"/>
                                        </p:tgtEl>
                                      </p:cBhvr>
                                    </p:animEffect>
                                    <p:anim calcmode="lin" valueType="num">
                                      <p:cBhvr>
                                        <p:cTn id="1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8" dur="26">
                                          <p:stCondLst>
                                            <p:cond delay="650"/>
                                          </p:stCondLst>
                                        </p:cTn>
                                        <p:tgtEl>
                                          <p:spTgt spid="6"/>
                                        </p:tgtEl>
                                      </p:cBhvr>
                                      <p:to x="100000" y="60000"/>
                                    </p:animScale>
                                    <p:animScale>
                                      <p:cBhvr>
                                        <p:cTn id="19" dur="166" decel="50000">
                                          <p:stCondLst>
                                            <p:cond delay="676"/>
                                          </p:stCondLst>
                                        </p:cTn>
                                        <p:tgtEl>
                                          <p:spTgt spid="6"/>
                                        </p:tgtEl>
                                      </p:cBhvr>
                                      <p:to x="100000" y="100000"/>
                                    </p:animScale>
                                    <p:animScale>
                                      <p:cBhvr>
                                        <p:cTn id="20" dur="26">
                                          <p:stCondLst>
                                            <p:cond delay="1312"/>
                                          </p:stCondLst>
                                        </p:cTn>
                                        <p:tgtEl>
                                          <p:spTgt spid="6"/>
                                        </p:tgtEl>
                                      </p:cBhvr>
                                      <p:to x="100000" y="80000"/>
                                    </p:animScale>
                                    <p:animScale>
                                      <p:cBhvr>
                                        <p:cTn id="21" dur="166" decel="50000">
                                          <p:stCondLst>
                                            <p:cond delay="1338"/>
                                          </p:stCondLst>
                                        </p:cTn>
                                        <p:tgtEl>
                                          <p:spTgt spid="6"/>
                                        </p:tgtEl>
                                      </p:cBhvr>
                                      <p:to x="100000" y="100000"/>
                                    </p:animScale>
                                    <p:animScale>
                                      <p:cBhvr>
                                        <p:cTn id="22" dur="26">
                                          <p:stCondLst>
                                            <p:cond delay="1642"/>
                                          </p:stCondLst>
                                        </p:cTn>
                                        <p:tgtEl>
                                          <p:spTgt spid="6"/>
                                        </p:tgtEl>
                                      </p:cBhvr>
                                      <p:to x="100000" y="90000"/>
                                    </p:animScale>
                                    <p:animScale>
                                      <p:cBhvr>
                                        <p:cTn id="23" dur="166" decel="50000">
                                          <p:stCondLst>
                                            <p:cond delay="1668"/>
                                          </p:stCondLst>
                                        </p:cTn>
                                        <p:tgtEl>
                                          <p:spTgt spid="6"/>
                                        </p:tgtEl>
                                      </p:cBhvr>
                                      <p:to x="100000" y="100000"/>
                                    </p:animScale>
                                    <p:animScale>
                                      <p:cBhvr>
                                        <p:cTn id="24" dur="26">
                                          <p:stCondLst>
                                            <p:cond delay="1808"/>
                                          </p:stCondLst>
                                        </p:cTn>
                                        <p:tgtEl>
                                          <p:spTgt spid="6"/>
                                        </p:tgtEl>
                                      </p:cBhvr>
                                      <p:to x="100000" y="95000"/>
                                    </p:animScale>
                                    <p:animScale>
                                      <p:cBhvr>
                                        <p:cTn id="25"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27520"/>
          </a:xfrm>
          <a:prstGeom prst="rect">
            <a:avLst/>
          </a:prstGeom>
        </p:spPr>
      </p:pic>
      <p:sp>
        <p:nvSpPr>
          <p:cNvPr id="4" name="TextBox 3">
            <a:extLst>
              <a:ext uri="{FF2B5EF4-FFF2-40B4-BE49-F238E27FC236}">
                <a16:creationId xmlns:a16="http://schemas.microsoft.com/office/drawing/2014/main" id="{CFBCA106-3661-46A7-AE3D-B09F0D8D6CF3}"/>
              </a:ext>
            </a:extLst>
          </p:cNvPr>
          <p:cNvSpPr txBox="1"/>
          <p:nvPr/>
        </p:nvSpPr>
        <p:spPr>
          <a:xfrm>
            <a:off x="2899701" y="990668"/>
            <a:ext cx="5724525" cy="523220"/>
          </a:xfrm>
          <a:prstGeom prst="rect">
            <a:avLst/>
          </a:prstGeom>
          <a:solidFill>
            <a:schemeClr val="bg1"/>
          </a:solidFill>
        </p:spPr>
        <p:txBody>
          <a:bodyPr wrap="square" rtlCol="0">
            <a:spAutoFit/>
          </a:bodyPr>
          <a:lstStyle/>
          <a:p>
            <a:r>
              <a:rPr lang="en-US" sz="2800" b="1" u="sng" dirty="0">
                <a:latin typeface="Algerian" panose="04020705040A02060702" pitchFamily="82" charset="0"/>
              </a:rPr>
              <a:t>How </a:t>
            </a:r>
            <a:r>
              <a:rPr lang="en-US" sz="2400" b="1" u="sng" dirty="0">
                <a:latin typeface="Algerian" panose="04020705040A02060702" pitchFamily="82" charset="0"/>
              </a:rPr>
              <a:t>does</a:t>
            </a:r>
            <a:r>
              <a:rPr lang="en-US" sz="2800" b="1" u="sng" dirty="0">
                <a:latin typeface="Algerian" panose="04020705040A02060702" pitchFamily="82" charset="0"/>
              </a:rPr>
              <a:t> a </a:t>
            </a:r>
            <a:r>
              <a:rPr lang="en-US" sz="2400" b="1" u="sng" dirty="0">
                <a:latin typeface="Algerian" panose="04020705040A02060702" pitchFamily="82" charset="0"/>
              </a:rPr>
              <a:t>DDoS</a:t>
            </a:r>
            <a:r>
              <a:rPr lang="en-US" sz="2800" b="1" u="sng" dirty="0">
                <a:latin typeface="Algerian" panose="04020705040A02060702" pitchFamily="82" charset="0"/>
              </a:rPr>
              <a:t> attack work:</a:t>
            </a:r>
            <a:r>
              <a:rPr lang="en-US" sz="2800" b="1" u="sng" dirty="0">
                <a:solidFill>
                  <a:schemeClr val="bg1"/>
                </a:solidFill>
                <a:latin typeface="Algerian" panose="04020705040A02060702" pitchFamily="82" charset="0"/>
              </a:rPr>
              <a:t>?</a:t>
            </a:r>
            <a:endParaRPr lang="en-IN" sz="2800" b="1" u="sng" dirty="0">
              <a:solidFill>
                <a:schemeClr val="bg1"/>
              </a:solidFill>
              <a:latin typeface="Algerian" panose="04020705040A02060702" pitchFamily="82" charset="0"/>
            </a:endParaRPr>
          </a:p>
        </p:txBody>
      </p:sp>
      <p:sp>
        <p:nvSpPr>
          <p:cNvPr id="5" name="TextBox 4">
            <a:extLst>
              <a:ext uri="{FF2B5EF4-FFF2-40B4-BE49-F238E27FC236}">
                <a16:creationId xmlns:a16="http://schemas.microsoft.com/office/drawing/2014/main" id="{00F7F4A4-94F5-474A-A47E-7CF6B08A934B}"/>
              </a:ext>
            </a:extLst>
          </p:cNvPr>
          <p:cNvSpPr txBox="1"/>
          <p:nvPr/>
        </p:nvSpPr>
        <p:spPr>
          <a:xfrm>
            <a:off x="665952" y="1956510"/>
            <a:ext cx="10413507" cy="3785652"/>
          </a:xfrm>
          <a:prstGeom prst="rect">
            <a:avLst/>
          </a:prstGeom>
          <a:solidFill>
            <a:schemeClr val="bg1"/>
          </a:solidFill>
        </p:spPr>
        <p:txBody>
          <a:bodyPr wrap="square" rtlCol="0">
            <a:spAutoFit/>
          </a:bodyPr>
          <a:lstStyle/>
          <a:p>
            <a:pPr marL="285750" indent="-285750" algn="l">
              <a:buFont typeface="Arial" panose="020B0604020202020204" pitchFamily="34" charset="0"/>
              <a:buChar char="•"/>
            </a:pPr>
            <a:r>
              <a:rPr lang="en-US" sz="2400" b="1" i="1" dirty="0">
                <a:solidFill>
                  <a:schemeClr val="tx1">
                    <a:lumMod val="95000"/>
                  </a:schemeClr>
                </a:solidFill>
                <a:effectLst/>
                <a:latin typeface="Comic Sans MS" panose="030F0702030302020204" pitchFamily="66" charset="0"/>
              </a:rPr>
              <a:t>DDoS attacks are carried out with networks of Internet-connected machines.</a:t>
            </a:r>
          </a:p>
          <a:p>
            <a:pPr marL="285750" indent="-285750" algn="l">
              <a:buFont typeface="Arial" panose="020B0604020202020204" pitchFamily="34" charset="0"/>
              <a:buChar char="•"/>
            </a:pPr>
            <a:r>
              <a:rPr lang="en-US" sz="2400" b="1" i="1" dirty="0">
                <a:solidFill>
                  <a:schemeClr val="tx1">
                    <a:lumMod val="95000"/>
                  </a:schemeClr>
                </a:solidFill>
                <a:effectLst/>
                <a:latin typeface="Comic Sans MS" panose="030F0702030302020204" pitchFamily="66" charset="0"/>
              </a:rPr>
              <a:t>Suspicious amounts of traffic originating from a single IP address or IP range</a:t>
            </a:r>
            <a:endParaRPr lang="en-US" sz="2400" b="1" i="1" dirty="0">
              <a:solidFill>
                <a:schemeClr val="tx1">
                  <a:lumMod val="95000"/>
                </a:schemeClr>
              </a:solidFill>
              <a:latin typeface="Comic Sans MS" panose="030F0702030302020204" pitchFamily="66" charset="0"/>
            </a:endParaRPr>
          </a:p>
          <a:p>
            <a:pPr marL="285750" indent="-285750" algn="l">
              <a:buFont typeface="Arial" panose="020B0604020202020204" pitchFamily="34" charset="0"/>
              <a:buChar char="•"/>
            </a:pPr>
            <a:r>
              <a:rPr lang="en-US" sz="2400" b="1" i="1" dirty="0">
                <a:solidFill>
                  <a:schemeClr val="tx1">
                    <a:lumMod val="95000"/>
                  </a:schemeClr>
                </a:solidFill>
                <a:effectLst/>
                <a:latin typeface="Comic Sans MS" panose="030F0702030302020204" pitchFamily="66" charset="0"/>
              </a:rPr>
              <a:t>A flood of traffic from users who share a single behavioral profile, such as device type, geolocation, or web browser version</a:t>
            </a:r>
          </a:p>
          <a:p>
            <a:pPr marL="285750" indent="-285750" algn="l">
              <a:buFont typeface="Arial" panose="020B0604020202020204" pitchFamily="34" charset="0"/>
              <a:buChar char="•"/>
            </a:pPr>
            <a:r>
              <a:rPr lang="en-US" sz="2400" b="1" i="1" dirty="0">
                <a:solidFill>
                  <a:schemeClr val="tx1">
                    <a:lumMod val="95000"/>
                  </a:schemeClr>
                </a:solidFill>
                <a:effectLst/>
                <a:latin typeface="Comic Sans MS" panose="030F0702030302020204" pitchFamily="66" charset="0"/>
              </a:rPr>
              <a:t>An unexplained surge in requests to a single page or endpoint</a:t>
            </a:r>
            <a:endParaRPr lang="en-US" sz="2400" b="1" i="1" dirty="0">
              <a:solidFill>
                <a:schemeClr val="tx1">
                  <a:lumMod val="95000"/>
                </a:schemeClr>
              </a:solidFill>
              <a:latin typeface="Comic Sans MS" panose="030F0702030302020204" pitchFamily="66" charset="0"/>
            </a:endParaRPr>
          </a:p>
          <a:p>
            <a:pPr marL="285750" indent="-285750" algn="l">
              <a:buFont typeface="Arial" panose="020B0604020202020204" pitchFamily="34" charset="0"/>
              <a:buChar char="•"/>
            </a:pPr>
            <a:r>
              <a:rPr lang="en-US" sz="2400" b="1" i="1" dirty="0">
                <a:solidFill>
                  <a:schemeClr val="tx1">
                    <a:lumMod val="95000"/>
                  </a:schemeClr>
                </a:solidFill>
                <a:effectLst/>
                <a:latin typeface="Comic Sans MS" panose="030F0702030302020204" pitchFamily="66" charset="0"/>
              </a:rPr>
              <a:t>Odd traffic patterns such as spikes at odd hours of the day or patterns that appear to be unnatural (e.g. a spike every 10 minutes)</a:t>
            </a:r>
          </a:p>
        </p:txBody>
      </p:sp>
      <p:pic>
        <p:nvPicPr>
          <p:cNvPr id="6" name="Picture 5">
            <a:extLst>
              <a:ext uri="{FF2B5EF4-FFF2-40B4-BE49-F238E27FC236}">
                <a16:creationId xmlns:a16="http://schemas.microsoft.com/office/drawing/2014/main" id="{DE20D5E3-8DF1-44AF-AFF3-8B62629E8377}"/>
              </a:ext>
            </a:extLst>
          </p:cNvPr>
          <p:cNvPicPr>
            <a:picLocks noChangeAspect="1"/>
          </p:cNvPicPr>
          <p:nvPr/>
        </p:nvPicPr>
        <p:blipFill>
          <a:blip r:embed="rId3"/>
          <a:stretch>
            <a:fillRect/>
          </a:stretch>
        </p:blipFill>
        <p:spPr>
          <a:xfrm>
            <a:off x="0" y="0"/>
            <a:ext cx="1781175" cy="1291998"/>
          </a:xfrm>
          <a:prstGeom prst="rect">
            <a:avLst/>
          </a:prstGeom>
        </p:spPr>
      </p:pic>
      <p:pic>
        <p:nvPicPr>
          <p:cNvPr id="7" name="Picture 6">
            <a:extLst>
              <a:ext uri="{FF2B5EF4-FFF2-40B4-BE49-F238E27FC236}">
                <a16:creationId xmlns:a16="http://schemas.microsoft.com/office/drawing/2014/main" id="{EA565A2C-A122-44FF-BE6D-C71C78CD47E6}"/>
              </a:ext>
            </a:extLst>
          </p:cNvPr>
          <p:cNvPicPr>
            <a:picLocks noChangeAspect="1"/>
          </p:cNvPicPr>
          <p:nvPr/>
        </p:nvPicPr>
        <p:blipFill rotWithShape="1">
          <a:blip r:embed="rId3"/>
          <a:srcRect l="12237" t="27214" r="3718" b="31648"/>
          <a:stretch/>
        </p:blipFill>
        <p:spPr>
          <a:xfrm>
            <a:off x="0" y="0"/>
            <a:ext cx="1590674" cy="1304924"/>
          </a:xfrm>
          <a:prstGeom prst="rect">
            <a:avLst/>
          </a:prstGeom>
        </p:spPr>
      </p:pic>
    </p:spTree>
    <p:extLst>
      <p:ext uri="{BB962C8B-B14F-4D97-AF65-F5344CB8AC3E}">
        <p14:creationId xmlns:p14="http://schemas.microsoft.com/office/powerpoint/2010/main" val="2178675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27520"/>
          </a:xfrm>
          <a:prstGeom prst="rect">
            <a:avLst/>
          </a:prstGeom>
        </p:spPr>
      </p:pic>
      <p:sp>
        <p:nvSpPr>
          <p:cNvPr id="4" name="TextBox 3">
            <a:extLst>
              <a:ext uri="{FF2B5EF4-FFF2-40B4-BE49-F238E27FC236}">
                <a16:creationId xmlns:a16="http://schemas.microsoft.com/office/drawing/2014/main" id="{CD11C635-E942-4988-A157-C84CB44650E4}"/>
              </a:ext>
            </a:extLst>
          </p:cNvPr>
          <p:cNvSpPr txBox="1"/>
          <p:nvPr/>
        </p:nvSpPr>
        <p:spPr>
          <a:xfrm>
            <a:off x="1885949" y="197250"/>
            <a:ext cx="3805919" cy="523220"/>
          </a:xfrm>
          <a:prstGeom prst="rect">
            <a:avLst/>
          </a:prstGeom>
          <a:solidFill>
            <a:schemeClr val="bg1"/>
          </a:solidFill>
        </p:spPr>
        <p:txBody>
          <a:bodyPr wrap="square" rtlCol="0">
            <a:spAutoFit/>
          </a:bodyPr>
          <a:lstStyle/>
          <a:p>
            <a:r>
              <a:rPr lang="en-IN" sz="2800" b="1" u="sng" dirty="0">
                <a:latin typeface="Algerian" panose="04020705040A02060702" pitchFamily="82" charset="0"/>
              </a:rPr>
              <a:t>Attack Scenario:</a:t>
            </a:r>
            <a:endParaRPr lang="en-IN" b="1" u="sng" dirty="0">
              <a:latin typeface="Algerian" panose="04020705040A02060702" pitchFamily="82" charset="0"/>
            </a:endParaRPr>
          </a:p>
        </p:txBody>
      </p:sp>
      <p:pic>
        <p:nvPicPr>
          <p:cNvPr id="6" name="Picture 5">
            <a:extLst>
              <a:ext uri="{FF2B5EF4-FFF2-40B4-BE49-F238E27FC236}">
                <a16:creationId xmlns:a16="http://schemas.microsoft.com/office/drawing/2014/main" id="{09697B79-EBF3-46B8-9E08-33A072CDD489}"/>
              </a:ext>
            </a:extLst>
          </p:cNvPr>
          <p:cNvPicPr>
            <a:picLocks noChangeAspect="1"/>
          </p:cNvPicPr>
          <p:nvPr/>
        </p:nvPicPr>
        <p:blipFill>
          <a:blip r:embed="rId3"/>
          <a:stretch>
            <a:fillRect/>
          </a:stretch>
        </p:blipFill>
        <p:spPr>
          <a:xfrm>
            <a:off x="3423780" y="1043253"/>
            <a:ext cx="5141649" cy="1989405"/>
          </a:xfrm>
          <a:prstGeom prst="rect">
            <a:avLst/>
          </a:prstGeom>
        </p:spPr>
      </p:pic>
      <p:pic>
        <p:nvPicPr>
          <p:cNvPr id="8" name="Picture 7">
            <a:extLst>
              <a:ext uri="{FF2B5EF4-FFF2-40B4-BE49-F238E27FC236}">
                <a16:creationId xmlns:a16="http://schemas.microsoft.com/office/drawing/2014/main" id="{8E9D107B-AB67-4721-B3EB-27602BC9D651}"/>
              </a:ext>
            </a:extLst>
          </p:cNvPr>
          <p:cNvPicPr>
            <a:picLocks noChangeAspect="1"/>
          </p:cNvPicPr>
          <p:nvPr/>
        </p:nvPicPr>
        <p:blipFill>
          <a:blip r:embed="rId4"/>
          <a:stretch>
            <a:fillRect/>
          </a:stretch>
        </p:blipFill>
        <p:spPr>
          <a:xfrm>
            <a:off x="2024107" y="3355441"/>
            <a:ext cx="6897950" cy="2421796"/>
          </a:xfrm>
          <a:prstGeom prst="rect">
            <a:avLst/>
          </a:prstGeom>
        </p:spPr>
      </p:pic>
      <p:pic>
        <p:nvPicPr>
          <p:cNvPr id="9" name="Picture 8">
            <a:extLst>
              <a:ext uri="{FF2B5EF4-FFF2-40B4-BE49-F238E27FC236}">
                <a16:creationId xmlns:a16="http://schemas.microsoft.com/office/drawing/2014/main" id="{07CFBF2F-A8C2-4136-B44A-DAE754028072}"/>
              </a:ext>
            </a:extLst>
          </p:cNvPr>
          <p:cNvPicPr>
            <a:picLocks noChangeAspect="1"/>
          </p:cNvPicPr>
          <p:nvPr/>
        </p:nvPicPr>
        <p:blipFill rotWithShape="1">
          <a:blip r:embed="rId5"/>
          <a:srcRect l="12237" t="27214" r="3718" b="31648"/>
          <a:stretch/>
        </p:blipFill>
        <p:spPr>
          <a:xfrm>
            <a:off x="0" y="6095"/>
            <a:ext cx="1590674" cy="1304924"/>
          </a:xfrm>
          <a:prstGeom prst="rect">
            <a:avLst/>
          </a:prstGeom>
        </p:spPr>
      </p:pic>
    </p:spTree>
    <p:extLst>
      <p:ext uri="{BB962C8B-B14F-4D97-AF65-F5344CB8AC3E}">
        <p14:creationId xmlns:p14="http://schemas.microsoft.com/office/powerpoint/2010/main" val="1351758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368"/>
            <a:ext cx="12177278" cy="6858000"/>
          </a:xfrm>
          <a:prstGeom prst="rect">
            <a:avLst/>
          </a:prstGeom>
        </p:spPr>
      </p:pic>
      <p:sp>
        <p:nvSpPr>
          <p:cNvPr id="6" name="TextBox 5">
            <a:extLst>
              <a:ext uri="{FF2B5EF4-FFF2-40B4-BE49-F238E27FC236}">
                <a16:creationId xmlns:a16="http://schemas.microsoft.com/office/drawing/2014/main" id="{BDC4AF05-AC44-4E76-A256-DEAB395B9A80}"/>
              </a:ext>
            </a:extLst>
          </p:cNvPr>
          <p:cNvSpPr txBox="1"/>
          <p:nvPr/>
        </p:nvSpPr>
        <p:spPr>
          <a:xfrm>
            <a:off x="2822995" y="731400"/>
            <a:ext cx="6011769" cy="646331"/>
          </a:xfrm>
          <a:prstGeom prst="rect">
            <a:avLst/>
          </a:prstGeom>
          <a:solidFill>
            <a:schemeClr val="bg1"/>
          </a:solidFill>
        </p:spPr>
        <p:txBody>
          <a:bodyPr wrap="square" rtlCol="0">
            <a:spAutoFit/>
          </a:bodyPr>
          <a:lstStyle/>
          <a:p>
            <a:r>
              <a:rPr lang="en-IN" sz="3600" b="1" u="sng" dirty="0">
                <a:latin typeface="Algerian" panose="04020705040A02060702" pitchFamily="82" charset="0"/>
              </a:rPr>
              <a:t>Procedure for attacks:</a:t>
            </a:r>
          </a:p>
        </p:txBody>
      </p:sp>
      <p:sp>
        <p:nvSpPr>
          <p:cNvPr id="7" name="TextBox 6">
            <a:extLst>
              <a:ext uri="{FF2B5EF4-FFF2-40B4-BE49-F238E27FC236}">
                <a16:creationId xmlns:a16="http://schemas.microsoft.com/office/drawing/2014/main" id="{D811B292-5F8F-4494-8A4A-5B10785161AF}"/>
              </a:ext>
            </a:extLst>
          </p:cNvPr>
          <p:cNvSpPr txBox="1"/>
          <p:nvPr/>
        </p:nvSpPr>
        <p:spPr>
          <a:xfrm>
            <a:off x="1133613" y="1778535"/>
            <a:ext cx="9390535" cy="4031873"/>
          </a:xfrm>
          <a:prstGeom prst="rect">
            <a:avLst/>
          </a:prstGeom>
          <a:solidFill>
            <a:schemeClr val="bg1"/>
          </a:solidFill>
        </p:spPr>
        <p:txBody>
          <a:bodyPr wrap="square" rtlCol="0">
            <a:spAutoFit/>
          </a:bodyPr>
          <a:lstStyle/>
          <a:p>
            <a:r>
              <a:rPr lang="en-IN" sz="3200" b="1" i="1" dirty="0">
                <a:latin typeface="Comic Sans MS" panose="030F0702030302020204" pitchFamily="66" charset="0"/>
                <a:ea typeface="BatangChe" panose="02030609000101010101" pitchFamily="49" charset="-127"/>
              </a:rPr>
              <a:t>In our experiment we have used multiple methods to initiate the attacking processes we have used the </a:t>
            </a:r>
            <a:r>
              <a:rPr lang="en-IN" sz="3200" b="1" i="1" dirty="0" err="1">
                <a:latin typeface="Comic Sans MS" panose="030F0702030302020204" pitchFamily="66" charset="0"/>
                <a:ea typeface="BatangChe" panose="02030609000101010101" pitchFamily="49" charset="-127"/>
              </a:rPr>
              <a:t>Slowloris</a:t>
            </a:r>
            <a:r>
              <a:rPr lang="en-IN" sz="3200" b="1" i="1" dirty="0">
                <a:latin typeface="Comic Sans MS" panose="030F0702030302020204" pitchFamily="66" charset="0"/>
                <a:ea typeface="BatangChe" panose="02030609000101010101" pitchFamily="49" charset="-127"/>
              </a:rPr>
              <a:t>  package in the python code </a:t>
            </a:r>
          </a:p>
          <a:p>
            <a:r>
              <a:rPr lang="en-IN" sz="3200" b="1" i="1" dirty="0">
                <a:latin typeface="Comic Sans MS" panose="030F0702030302020204" pitchFamily="66" charset="0"/>
                <a:ea typeface="BatangChe" panose="02030609000101010101" pitchFamily="49" charset="-127"/>
              </a:rPr>
              <a:t>And we have used the kali </a:t>
            </a:r>
            <a:r>
              <a:rPr lang="en-IN" sz="3200" b="1" i="1" dirty="0" err="1">
                <a:latin typeface="Comic Sans MS" panose="030F0702030302020204" pitchFamily="66" charset="0"/>
                <a:ea typeface="BatangChe" panose="02030609000101010101" pitchFamily="49" charset="-127"/>
              </a:rPr>
              <a:t>linux</a:t>
            </a:r>
            <a:r>
              <a:rPr lang="en-IN" sz="3200" b="1" i="1" dirty="0">
                <a:latin typeface="Comic Sans MS" panose="030F0702030302020204" pitchFamily="66" charset="0"/>
                <a:ea typeface="BatangChe" panose="02030609000101010101" pitchFamily="49" charset="-127"/>
              </a:rPr>
              <a:t> </a:t>
            </a:r>
            <a:r>
              <a:rPr lang="en-IN" sz="3200" b="1" i="1" dirty="0" err="1">
                <a:latin typeface="Comic Sans MS" panose="030F0702030302020204" pitchFamily="66" charset="0"/>
                <a:ea typeface="BatangChe" panose="02030609000101010101" pitchFamily="49" charset="-127"/>
              </a:rPr>
              <a:t>os</a:t>
            </a:r>
            <a:r>
              <a:rPr lang="en-IN" sz="3200" b="1" i="1" dirty="0">
                <a:latin typeface="Comic Sans MS" panose="030F0702030302020204" pitchFamily="66" charset="0"/>
                <a:ea typeface="BatangChe" panose="02030609000101010101" pitchFamily="49" charset="-127"/>
              </a:rPr>
              <a:t> through virtual box for using METASPLOIT tool and Nmap algorithm for scanning the ports in the host.</a:t>
            </a:r>
          </a:p>
        </p:txBody>
      </p:sp>
      <p:pic>
        <p:nvPicPr>
          <p:cNvPr id="5" name="Picture 4">
            <a:extLst>
              <a:ext uri="{FF2B5EF4-FFF2-40B4-BE49-F238E27FC236}">
                <a16:creationId xmlns:a16="http://schemas.microsoft.com/office/drawing/2014/main" id="{84CDA3AE-3ED8-4A3A-9F7C-A3E0C80B814A}"/>
              </a:ext>
            </a:extLst>
          </p:cNvPr>
          <p:cNvPicPr>
            <a:picLocks noChangeAspect="1"/>
          </p:cNvPicPr>
          <p:nvPr/>
        </p:nvPicPr>
        <p:blipFill>
          <a:blip r:embed="rId3"/>
          <a:stretch>
            <a:fillRect/>
          </a:stretch>
        </p:blipFill>
        <p:spPr>
          <a:xfrm>
            <a:off x="0" y="0"/>
            <a:ext cx="1781175" cy="1291998"/>
          </a:xfrm>
          <a:prstGeom prst="rect">
            <a:avLst/>
          </a:prstGeom>
        </p:spPr>
      </p:pic>
      <p:pic>
        <p:nvPicPr>
          <p:cNvPr id="8" name="Picture 7">
            <a:extLst>
              <a:ext uri="{FF2B5EF4-FFF2-40B4-BE49-F238E27FC236}">
                <a16:creationId xmlns:a16="http://schemas.microsoft.com/office/drawing/2014/main" id="{189C8ED0-F978-4392-9596-A9D88AB14C4F}"/>
              </a:ext>
            </a:extLst>
          </p:cNvPr>
          <p:cNvPicPr>
            <a:picLocks noChangeAspect="1"/>
          </p:cNvPicPr>
          <p:nvPr/>
        </p:nvPicPr>
        <p:blipFill rotWithShape="1">
          <a:blip r:embed="rId3"/>
          <a:srcRect l="12237" t="27214" r="3718" b="31648"/>
          <a:stretch/>
        </p:blipFill>
        <p:spPr>
          <a:xfrm>
            <a:off x="14722" y="-44368"/>
            <a:ext cx="1590674" cy="1304924"/>
          </a:xfrm>
          <a:prstGeom prst="rect">
            <a:avLst/>
          </a:prstGeom>
        </p:spPr>
      </p:pic>
    </p:spTree>
    <p:extLst>
      <p:ext uri="{BB962C8B-B14F-4D97-AF65-F5344CB8AC3E}">
        <p14:creationId xmlns:p14="http://schemas.microsoft.com/office/powerpoint/2010/main" val="2963881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1063"/>
          </a:xfrm>
          <a:prstGeom prst="rect">
            <a:avLst/>
          </a:prstGeom>
        </p:spPr>
      </p:pic>
      <p:sp>
        <p:nvSpPr>
          <p:cNvPr id="3" name="Content Placeholder 2">
            <a:extLst>
              <a:ext uri="{FF2B5EF4-FFF2-40B4-BE49-F238E27FC236}">
                <a16:creationId xmlns:a16="http://schemas.microsoft.com/office/drawing/2014/main" id="{869F9098-82D0-439C-A600-4E0E6686EBD5}"/>
              </a:ext>
            </a:extLst>
          </p:cNvPr>
          <p:cNvSpPr>
            <a:spLocks noGrp="1"/>
          </p:cNvSpPr>
          <p:nvPr>
            <p:ph idx="1"/>
          </p:nvPr>
        </p:nvSpPr>
        <p:spPr>
          <a:xfrm>
            <a:off x="6361612" y="819576"/>
            <a:ext cx="5447212" cy="5231908"/>
          </a:xfrm>
          <a:solidFill>
            <a:schemeClr val="bg1"/>
          </a:solidFill>
        </p:spPr>
        <p:txBody>
          <a:bodyPr>
            <a:normAutofit fontScale="85000" lnSpcReduction="20000"/>
          </a:bodyPr>
          <a:lstStyle/>
          <a:p>
            <a:pPr marL="0" indent="0">
              <a:buNone/>
            </a:pPr>
            <a:r>
              <a:rPr lang="en-IN" b="1" u="sng" dirty="0">
                <a:latin typeface="Algerian" panose="04020705040A02060702" pitchFamily="82" charset="0"/>
              </a:rPr>
              <a:t>Software </a:t>
            </a:r>
            <a:r>
              <a:rPr lang="en-IN" b="1" u="sng" dirty="0" err="1">
                <a:latin typeface="Algerian" panose="04020705040A02060702" pitchFamily="82" charset="0"/>
              </a:rPr>
              <a:t>reguirements</a:t>
            </a:r>
            <a:r>
              <a:rPr lang="en-IN" u="sng" dirty="0"/>
              <a:t>:</a:t>
            </a:r>
          </a:p>
          <a:p>
            <a:pPr marL="0" indent="0">
              <a:buNone/>
            </a:pPr>
            <a:r>
              <a:rPr lang="en-IN" i="1" dirty="0">
                <a:latin typeface="Comic Sans MS" panose="030F0702030302020204" pitchFamily="66" charset="0"/>
              </a:rPr>
              <a:t>1.Slowloris</a:t>
            </a:r>
          </a:p>
          <a:p>
            <a:pPr marL="0" indent="0">
              <a:buNone/>
            </a:pPr>
            <a:r>
              <a:rPr lang="en-IN" i="1" dirty="0">
                <a:latin typeface="Comic Sans MS" panose="030F0702030302020204" pitchFamily="66" charset="0"/>
              </a:rPr>
              <a:t>2.Metasploit</a:t>
            </a:r>
          </a:p>
          <a:p>
            <a:pPr marL="0" indent="0">
              <a:buNone/>
            </a:pPr>
            <a:r>
              <a:rPr lang="en-IN" i="1" dirty="0">
                <a:latin typeface="Comic Sans MS" panose="030F0702030302020204" pitchFamily="66" charset="0"/>
              </a:rPr>
              <a:t>3.Nmap</a:t>
            </a:r>
          </a:p>
          <a:p>
            <a:pPr marL="0" indent="0">
              <a:buNone/>
            </a:pPr>
            <a:r>
              <a:rPr lang="en-IN" i="1" dirty="0">
                <a:latin typeface="Comic Sans MS" panose="030F0702030302020204" pitchFamily="66" charset="0"/>
              </a:rPr>
              <a:t>4.Wireshark</a:t>
            </a:r>
          </a:p>
          <a:p>
            <a:pPr marL="0" indent="0">
              <a:buNone/>
            </a:pPr>
            <a:r>
              <a:rPr lang="en-IN" i="1" dirty="0">
                <a:latin typeface="Comic Sans MS" panose="030F0702030302020204" pitchFamily="66" charset="0"/>
              </a:rPr>
              <a:t>5.Pycharm</a:t>
            </a:r>
          </a:p>
          <a:p>
            <a:pPr marL="0" indent="0">
              <a:buNone/>
            </a:pPr>
            <a:r>
              <a:rPr lang="en-IN" i="1" dirty="0">
                <a:latin typeface="Comic Sans MS" panose="030F0702030302020204" pitchFamily="66" charset="0"/>
              </a:rPr>
              <a:t>6.Windows 10 &amp;Kali Linux</a:t>
            </a:r>
            <a:endParaRPr lang="en-IN" b="1" i="1" dirty="0">
              <a:latin typeface="Comic Sans MS" panose="030F0702030302020204" pitchFamily="66" charset="0"/>
            </a:endParaRPr>
          </a:p>
          <a:p>
            <a:pPr marL="0" indent="0">
              <a:buNone/>
            </a:pPr>
            <a:r>
              <a:rPr lang="en-IN" b="1" u="sng" dirty="0">
                <a:latin typeface="Algerian" panose="04020705040A02060702" pitchFamily="82" charset="0"/>
              </a:rPr>
              <a:t>Hardware </a:t>
            </a:r>
            <a:r>
              <a:rPr lang="en-IN" b="1" u="sng" dirty="0" err="1">
                <a:latin typeface="Algerian" panose="04020705040A02060702" pitchFamily="82" charset="0"/>
              </a:rPr>
              <a:t>reguirement</a:t>
            </a:r>
            <a:r>
              <a:rPr lang="en-IN" b="1" u="sng" dirty="0">
                <a:latin typeface="Algerian" panose="04020705040A02060702" pitchFamily="82" charset="0"/>
              </a:rPr>
              <a:t> </a:t>
            </a:r>
            <a:r>
              <a:rPr lang="en-IN" u="sng" dirty="0">
                <a:latin typeface="Algerian" panose="04020705040A02060702" pitchFamily="82" charset="0"/>
              </a:rPr>
              <a:t>:</a:t>
            </a:r>
            <a:r>
              <a:rPr lang="en-IN" u="sng" dirty="0">
                <a:solidFill>
                  <a:schemeClr val="bg1"/>
                </a:solidFill>
                <a:latin typeface="Algerian" panose="04020705040A02060702" pitchFamily="82" charset="0"/>
              </a:rPr>
              <a:t>:</a:t>
            </a:r>
          </a:p>
          <a:p>
            <a:pPr marL="0" indent="0">
              <a:buNone/>
            </a:pPr>
            <a:r>
              <a:rPr lang="en-IN" dirty="0">
                <a:latin typeface="Comic Sans MS" panose="030F0702030302020204" pitchFamily="66" charset="0"/>
              </a:rPr>
              <a:t>Processor: i5-i7</a:t>
            </a:r>
          </a:p>
          <a:p>
            <a:pPr marL="0" indent="0">
              <a:buNone/>
            </a:pPr>
            <a:r>
              <a:rPr lang="en-IN" dirty="0">
                <a:latin typeface="Comic Sans MS" panose="030F0702030302020204" pitchFamily="66" charset="0"/>
              </a:rPr>
              <a:t>Ram : minimum 8GB</a:t>
            </a:r>
          </a:p>
          <a:p>
            <a:pPr marL="0" indent="0">
              <a:buNone/>
            </a:pPr>
            <a:r>
              <a:rPr lang="en-IN" dirty="0">
                <a:latin typeface="Comic Sans MS" panose="030F0702030302020204" pitchFamily="66" charset="0"/>
              </a:rPr>
              <a:t>Graphics: </a:t>
            </a:r>
            <a:r>
              <a:rPr lang="en-IN" dirty="0" err="1">
                <a:latin typeface="Comic Sans MS" panose="030F0702030302020204" pitchFamily="66" charset="0"/>
              </a:rPr>
              <a:t>Nvdia</a:t>
            </a:r>
            <a:r>
              <a:rPr lang="en-IN" dirty="0">
                <a:latin typeface="Comic Sans MS" panose="030F0702030302020204" pitchFamily="66" charset="0"/>
              </a:rPr>
              <a:t> 4gb 1650Ti</a:t>
            </a:r>
          </a:p>
          <a:p>
            <a:pPr marL="0" indent="0">
              <a:buNone/>
            </a:pPr>
            <a:r>
              <a:rPr lang="en-IN" u="sng" dirty="0">
                <a:solidFill>
                  <a:schemeClr val="bg1"/>
                </a:solidFill>
                <a:latin typeface="Algerian" panose="04020705040A02060702" pitchFamily="82" charset="0"/>
              </a:rPr>
              <a:t>1.</a:t>
            </a:r>
            <a:endParaRPr lang="en-IN" u="sng" dirty="0">
              <a:solidFill>
                <a:schemeClr val="bg1"/>
              </a:solidFill>
            </a:endParaRPr>
          </a:p>
          <a:p>
            <a:endParaRPr lang="en-IN" dirty="0"/>
          </a:p>
          <a:p>
            <a:endParaRPr lang="en-IN" dirty="0"/>
          </a:p>
        </p:txBody>
      </p:sp>
      <p:pic>
        <p:nvPicPr>
          <p:cNvPr id="5" name="Picture 4">
            <a:extLst>
              <a:ext uri="{FF2B5EF4-FFF2-40B4-BE49-F238E27FC236}">
                <a16:creationId xmlns:a16="http://schemas.microsoft.com/office/drawing/2014/main" id="{281E63E3-2513-4A24-89CB-4517BB19C647}"/>
              </a:ext>
            </a:extLst>
          </p:cNvPr>
          <p:cNvPicPr>
            <a:picLocks noChangeAspect="1"/>
          </p:cNvPicPr>
          <p:nvPr/>
        </p:nvPicPr>
        <p:blipFill>
          <a:blip r:embed="rId3"/>
          <a:stretch>
            <a:fillRect/>
          </a:stretch>
        </p:blipFill>
        <p:spPr>
          <a:xfrm>
            <a:off x="0" y="0"/>
            <a:ext cx="1781175" cy="1291998"/>
          </a:xfrm>
          <a:prstGeom prst="rect">
            <a:avLst/>
          </a:prstGeom>
        </p:spPr>
      </p:pic>
      <p:pic>
        <p:nvPicPr>
          <p:cNvPr id="6" name="Picture 5">
            <a:extLst>
              <a:ext uri="{FF2B5EF4-FFF2-40B4-BE49-F238E27FC236}">
                <a16:creationId xmlns:a16="http://schemas.microsoft.com/office/drawing/2014/main" id="{6591CA15-243C-430D-98C9-5708B1359D05}"/>
              </a:ext>
            </a:extLst>
          </p:cNvPr>
          <p:cNvPicPr>
            <a:picLocks noChangeAspect="1"/>
          </p:cNvPicPr>
          <p:nvPr/>
        </p:nvPicPr>
        <p:blipFill rotWithShape="1">
          <a:blip r:embed="rId3"/>
          <a:srcRect l="12237" t="27214" r="3718" b="31648"/>
          <a:stretch/>
        </p:blipFill>
        <p:spPr>
          <a:xfrm>
            <a:off x="0" y="23630"/>
            <a:ext cx="1590674" cy="1304924"/>
          </a:xfrm>
          <a:prstGeom prst="rect">
            <a:avLst/>
          </a:prstGeom>
        </p:spPr>
      </p:pic>
    </p:spTree>
    <p:extLst>
      <p:ext uri="{BB962C8B-B14F-4D97-AF65-F5344CB8AC3E}">
        <p14:creationId xmlns:p14="http://schemas.microsoft.com/office/powerpoint/2010/main" val="1108799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667C1BB1-B196-4224-BA93-812E18A755CD}"/>
              </a:ext>
            </a:extLst>
          </p:cNvPr>
          <p:cNvSpPr txBox="1"/>
          <p:nvPr/>
        </p:nvSpPr>
        <p:spPr>
          <a:xfrm>
            <a:off x="1961965" y="152872"/>
            <a:ext cx="2220432" cy="523220"/>
          </a:xfrm>
          <a:prstGeom prst="rect">
            <a:avLst/>
          </a:prstGeom>
          <a:solidFill>
            <a:schemeClr val="bg1"/>
          </a:solidFill>
        </p:spPr>
        <p:txBody>
          <a:bodyPr wrap="square" rtlCol="0">
            <a:spAutoFit/>
          </a:bodyPr>
          <a:lstStyle/>
          <a:p>
            <a:r>
              <a:rPr lang="en-IN" sz="2800" b="1" u="sng" dirty="0" err="1">
                <a:latin typeface="Algerian" panose="04020705040A02060702" pitchFamily="82" charset="0"/>
                <a:cs typeface="Aharoni" panose="02010803020104030203" pitchFamily="2" charset="-79"/>
              </a:rPr>
              <a:t>Slowloris</a:t>
            </a:r>
            <a:r>
              <a:rPr lang="en-IN" sz="2800" b="1" u="sng" dirty="0">
                <a:latin typeface="Algerian" panose="04020705040A02060702" pitchFamily="82" charset="0"/>
                <a:cs typeface="Aharoni" panose="02010803020104030203" pitchFamily="2" charset="-79"/>
              </a:rPr>
              <a:t>:</a:t>
            </a:r>
          </a:p>
        </p:txBody>
      </p:sp>
      <p:sp>
        <p:nvSpPr>
          <p:cNvPr id="5" name="TextBox 4">
            <a:extLst>
              <a:ext uri="{FF2B5EF4-FFF2-40B4-BE49-F238E27FC236}">
                <a16:creationId xmlns:a16="http://schemas.microsoft.com/office/drawing/2014/main" id="{7BDD521A-0B44-422D-A21B-FC1409A473B5}"/>
              </a:ext>
            </a:extLst>
          </p:cNvPr>
          <p:cNvSpPr txBox="1"/>
          <p:nvPr/>
        </p:nvSpPr>
        <p:spPr>
          <a:xfrm>
            <a:off x="1961965" y="763518"/>
            <a:ext cx="8658138" cy="5847755"/>
          </a:xfrm>
          <a:prstGeom prst="rect">
            <a:avLst/>
          </a:prstGeom>
          <a:solidFill>
            <a:schemeClr val="bg1"/>
          </a:solidFill>
        </p:spPr>
        <p:txBody>
          <a:bodyPr wrap="square" rtlCol="0">
            <a:spAutoFit/>
          </a:bodyPr>
          <a:lstStyle/>
          <a:p>
            <a:r>
              <a:rPr lang="en-US" sz="2200" b="1" i="1" dirty="0" err="1">
                <a:latin typeface="Comic Sans MS" panose="030F0702030302020204" pitchFamily="66" charset="0"/>
              </a:rPr>
              <a:t>Slowloris</a:t>
            </a:r>
            <a:r>
              <a:rPr lang="en-US" sz="2200" b="1" i="1" dirty="0">
                <a:latin typeface="Comic Sans MS" panose="030F0702030302020204" pitchFamily="66" charset="0"/>
              </a:rPr>
              <a:t> is a type of denial of service attack tool which allows a single machine to take down another machine's web server with minimal bandwidth and side effects on unrelated services and </a:t>
            </a:r>
            <a:r>
              <a:rPr lang="en-US" sz="2000" b="1" i="1" dirty="0">
                <a:latin typeface="Comic Sans MS" panose="030F0702030302020204" pitchFamily="66" charset="0"/>
              </a:rPr>
              <a:t>ports</a:t>
            </a:r>
            <a:r>
              <a:rPr lang="en-US" sz="2200" b="1" i="1" dirty="0">
                <a:latin typeface="Comic Sans MS" panose="030F0702030302020204" pitchFamily="66" charset="0"/>
              </a:rPr>
              <a:t>.</a:t>
            </a:r>
          </a:p>
          <a:p>
            <a:endParaRPr lang="en-US" sz="2200" b="1" i="1" dirty="0">
              <a:latin typeface="Comic Sans MS" panose="030F0702030302020204" pitchFamily="66" charset="0"/>
            </a:endParaRPr>
          </a:p>
          <a:p>
            <a:r>
              <a:rPr lang="en-US" sz="2200" b="1" i="1" dirty="0" err="1">
                <a:latin typeface="Comic Sans MS" panose="030F0702030302020204" pitchFamily="66" charset="0"/>
              </a:rPr>
              <a:t>Slowloris</a:t>
            </a:r>
            <a:r>
              <a:rPr lang="en-US" sz="2200" b="1" i="1" dirty="0">
                <a:latin typeface="Comic Sans MS" panose="030F0702030302020204" pitchFamily="66" charset="0"/>
              </a:rPr>
              <a:t> tries to keep many connections to the target web server open and hold them open as long as possible. It accomplishes this by opening connections to the target web server and sending a partial request. Periodically, it will send subsequent HTTP headers, adding to, but never completing, the request. Affected servers will keep these connections open, filling their maximum concurrent connection pool, eventually denying additional connection attempts from clients.</a:t>
            </a:r>
          </a:p>
          <a:p>
            <a:endParaRPr lang="en-US" sz="2200" b="1" i="1" dirty="0">
              <a:latin typeface="Comic Sans MS" panose="030F0702030302020204" pitchFamily="66" charset="0"/>
            </a:endParaRPr>
          </a:p>
          <a:p>
            <a:r>
              <a:rPr lang="en-US" sz="2200" b="1" i="1" dirty="0">
                <a:latin typeface="Comic Sans MS" panose="030F0702030302020204" pitchFamily="66" charset="0"/>
              </a:rPr>
              <a:t>The program was named after slow lorises, a group of primates which are known for their slow movement.</a:t>
            </a:r>
            <a:endParaRPr lang="en-IN" sz="2200" b="1" i="1" dirty="0">
              <a:latin typeface="Comic Sans MS" panose="030F0702030302020204" pitchFamily="66" charset="0"/>
            </a:endParaRPr>
          </a:p>
        </p:txBody>
      </p:sp>
      <p:pic>
        <p:nvPicPr>
          <p:cNvPr id="7" name="Picture 6">
            <a:extLst>
              <a:ext uri="{FF2B5EF4-FFF2-40B4-BE49-F238E27FC236}">
                <a16:creationId xmlns:a16="http://schemas.microsoft.com/office/drawing/2014/main" id="{DB7497C5-ECB0-4F9A-AD17-0CBC06703288}"/>
              </a:ext>
            </a:extLst>
          </p:cNvPr>
          <p:cNvPicPr>
            <a:picLocks noChangeAspect="1"/>
          </p:cNvPicPr>
          <p:nvPr/>
        </p:nvPicPr>
        <p:blipFill rotWithShape="1">
          <a:blip r:embed="rId3"/>
          <a:srcRect l="12237" t="27214" r="3718" b="31648"/>
          <a:stretch/>
        </p:blipFill>
        <p:spPr>
          <a:xfrm>
            <a:off x="0" y="23630"/>
            <a:ext cx="1590674" cy="1304924"/>
          </a:xfrm>
          <a:prstGeom prst="rect">
            <a:avLst/>
          </a:prstGeom>
        </p:spPr>
      </p:pic>
    </p:spTree>
    <p:extLst>
      <p:ext uri="{BB962C8B-B14F-4D97-AF65-F5344CB8AC3E}">
        <p14:creationId xmlns:p14="http://schemas.microsoft.com/office/powerpoint/2010/main" val="509651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4937"/>
          </a:xfrm>
          <a:prstGeom prst="rect">
            <a:avLst/>
          </a:prstGeom>
        </p:spPr>
      </p:pic>
      <p:sp>
        <p:nvSpPr>
          <p:cNvPr id="4" name="TextBox 3">
            <a:extLst>
              <a:ext uri="{FF2B5EF4-FFF2-40B4-BE49-F238E27FC236}">
                <a16:creationId xmlns:a16="http://schemas.microsoft.com/office/drawing/2014/main" id="{C46EE941-ADB2-431A-8CE5-E6E0F3D5F048}"/>
              </a:ext>
            </a:extLst>
          </p:cNvPr>
          <p:cNvSpPr txBox="1"/>
          <p:nvPr/>
        </p:nvSpPr>
        <p:spPr>
          <a:xfrm>
            <a:off x="1781175" y="79349"/>
            <a:ext cx="5750574" cy="523220"/>
          </a:xfrm>
          <a:prstGeom prst="rect">
            <a:avLst/>
          </a:prstGeom>
          <a:solidFill>
            <a:schemeClr val="bg1"/>
          </a:solidFill>
        </p:spPr>
        <p:txBody>
          <a:bodyPr wrap="square" rtlCol="0">
            <a:spAutoFit/>
          </a:bodyPr>
          <a:lstStyle/>
          <a:p>
            <a:r>
              <a:rPr lang="en-IN" sz="2800" b="1" u="sng" dirty="0">
                <a:latin typeface="Algerian" panose="04020705040A02060702" pitchFamily="82" charset="0"/>
              </a:rPr>
              <a:t>Attack using  </a:t>
            </a:r>
            <a:r>
              <a:rPr lang="en-IN" sz="2800" b="1" u="sng" dirty="0" err="1">
                <a:latin typeface="Algerian" panose="04020705040A02060702" pitchFamily="82" charset="0"/>
              </a:rPr>
              <a:t>Slowloris</a:t>
            </a:r>
            <a:r>
              <a:rPr lang="en-IN" sz="2800" b="1" u="sng" dirty="0">
                <a:latin typeface="Algerian" panose="04020705040A02060702" pitchFamily="82" charset="0"/>
              </a:rPr>
              <a:t>:</a:t>
            </a:r>
            <a:r>
              <a:rPr lang="en-IN" sz="2800" b="1" u="sng" dirty="0">
                <a:solidFill>
                  <a:schemeClr val="bg1"/>
                </a:solidFill>
                <a:latin typeface="Algerian" panose="04020705040A02060702" pitchFamily="82" charset="0"/>
              </a:rPr>
              <a:t>:</a:t>
            </a:r>
            <a:endParaRPr lang="en-IN" sz="2400" b="1" dirty="0">
              <a:solidFill>
                <a:schemeClr val="bg1"/>
              </a:solidFill>
              <a:latin typeface="Algerian" panose="04020705040A02060702" pitchFamily="82" charset="0"/>
            </a:endParaRPr>
          </a:p>
        </p:txBody>
      </p:sp>
      <p:pic>
        <p:nvPicPr>
          <p:cNvPr id="11" name="Picture 10">
            <a:extLst>
              <a:ext uri="{FF2B5EF4-FFF2-40B4-BE49-F238E27FC236}">
                <a16:creationId xmlns:a16="http://schemas.microsoft.com/office/drawing/2014/main" id="{C92EB1A1-98F5-4108-BFAD-13152A70F385}"/>
              </a:ext>
            </a:extLst>
          </p:cNvPr>
          <p:cNvPicPr>
            <a:picLocks noChangeAspect="1"/>
          </p:cNvPicPr>
          <p:nvPr/>
        </p:nvPicPr>
        <p:blipFill>
          <a:blip r:embed="rId3"/>
          <a:stretch>
            <a:fillRect/>
          </a:stretch>
        </p:blipFill>
        <p:spPr>
          <a:xfrm>
            <a:off x="1222948" y="1193147"/>
            <a:ext cx="4500979" cy="2343704"/>
          </a:xfrm>
          <a:prstGeom prst="rect">
            <a:avLst/>
          </a:prstGeom>
        </p:spPr>
      </p:pic>
      <p:sp>
        <p:nvSpPr>
          <p:cNvPr id="14" name="TextBox 13">
            <a:extLst>
              <a:ext uri="{FF2B5EF4-FFF2-40B4-BE49-F238E27FC236}">
                <a16:creationId xmlns:a16="http://schemas.microsoft.com/office/drawing/2014/main" id="{EF61D7CA-EDA7-4E0A-9968-A15F007B4901}"/>
              </a:ext>
            </a:extLst>
          </p:cNvPr>
          <p:cNvSpPr txBox="1"/>
          <p:nvPr/>
        </p:nvSpPr>
        <p:spPr>
          <a:xfrm>
            <a:off x="1088532" y="3175759"/>
            <a:ext cx="1740023" cy="584775"/>
          </a:xfrm>
          <a:prstGeom prst="rect">
            <a:avLst/>
          </a:prstGeom>
          <a:noFill/>
        </p:spPr>
        <p:txBody>
          <a:bodyPr wrap="square" rtlCol="0">
            <a:spAutoFit/>
          </a:bodyPr>
          <a:lstStyle/>
          <a:p>
            <a:r>
              <a:rPr lang="en-IN" sz="3200" b="1" u="sng" dirty="0">
                <a:solidFill>
                  <a:schemeClr val="bg1"/>
                </a:solidFill>
                <a:latin typeface="+mj-lt"/>
              </a:rPr>
              <a:t>Output</a:t>
            </a:r>
            <a:r>
              <a:rPr lang="en-IN" sz="2400" b="1" u="sng" dirty="0">
                <a:solidFill>
                  <a:schemeClr val="bg1"/>
                </a:solidFill>
                <a:latin typeface="+mj-lt"/>
              </a:rPr>
              <a:t>:</a:t>
            </a:r>
          </a:p>
        </p:txBody>
      </p:sp>
      <p:pic>
        <p:nvPicPr>
          <p:cNvPr id="16" name="Picture 15">
            <a:extLst>
              <a:ext uri="{FF2B5EF4-FFF2-40B4-BE49-F238E27FC236}">
                <a16:creationId xmlns:a16="http://schemas.microsoft.com/office/drawing/2014/main" id="{5721899C-8A67-475B-8BB7-98739C161FB4}"/>
              </a:ext>
            </a:extLst>
          </p:cNvPr>
          <p:cNvPicPr>
            <a:picLocks noChangeAspect="1"/>
          </p:cNvPicPr>
          <p:nvPr/>
        </p:nvPicPr>
        <p:blipFill>
          <a:blip r:embed="rId4"/>
          <a:stretch>
            <a:fillRect/>
          </a:stretch>
        </p:blipFill>
        <p:spPr>
          <a:xfrm>
            <a:off x="5858343" y="1193147"/>
            <a:ext cx="5694124" cy="2343704"/>
          </a:xfrm>
          <a:prstGeom prst="rect">
            <a:avLst/>
          </a:prstGeom>
        </p:spPr>
      </p:pic>
      <p:pic>
        <p:nvPicPr>
          <p:cNvPr id="18" name="Picture 17">
            <a:extLst>
              <a:ext uri="{FF2B5EF4-FFF2-40B4-BE49-F238E27FC236}">
                <a16:creationId xmlns:a16="http://schemas.microsoft.com/office/drawing/2014/main" id="{C4FDEFC2-E70E-4992-B74A-5BC9E57027EB}"/>
              </a:ext>
            </a:extLst>
          </p:cNvPr>
          <p:cNvPicPr>
            <a:picLocks noChangeAspect="1"/>
          </p:cNvPicPr>
          <p:nvPr/>
        </p:nvPicPr>
        <p:blipFill>
          <a:blip r:embed="rId5"/>
          <a:stretch>
            <a:fillRect/>
          </a:stretch>
        </p:blipFill>
        <p:spPr>
          <a:xfrm>
            <a:off x="1402857" y="3750816"/>
            <a:ext cx="5022015" cy="2669642"/>
          </a:xfrm>
          <a:prstGeom prst="rect">
            <a:avLst/>
          </a:prstGeom>
        </p:spPr>
      </p:pic>
      <p:sp>
        <p:nvSpPr>
          <p:cNvPr id="19" name="TextBox 18">
            <a:extLst>
              <a:ext uri="{FF2B5EF4-FFF2-40B4-BE49-F238E27FC236}">
                <a16:creationId xmlns:a16="http://schemas.microsoft.com/office/drawing/2014/main" id="{963EE567-88A4-40FB-875B-1864E2A3E6A2}"/>
              </a:ext>
            </a:extLst>
          </p:cNvPr>
          <p:cNvSpPr txBox="1"/>
          <p:nvPr/>
        </p:nvSpPr>
        <p:spPr>
          <a:xfrm>
            <a:off x="6969617" y="3996431"/>
            <a:ext cx="4695513" cy="1323439"/>
          </a:xfrm>
          <a:prstGeom prst="rect">
            <a:avLst/>
          </a:prstGeom>
          <a:noFill/>
        </p:spPr>
        <p:txBody>
          <a:bodyPr wrap="square" rtlCol="0">
            <a:spAutoFit/>
          </a:bodyPr>
          <a:lstStyle/>
          <a:p>
            <a:r>
              <a:rPr lang="en-IN" sz="2000" b="1" i="1" dirty="0">
                <a:highlight>
                  <a:srgbClr val="000000"/>
                </a:highlight>
                <a:latin typeface="Comic Sans MS" panose="030F0702030302020204" pitchFamily="66" charset="0"/>
              </a:rPr>
              <a:t>We used the local host XAMPP for testing our code and as we can see, the site crashed after sending the required amount of packets  </a:t>
            </a:r>
          </a:p>
        </p:txBody>
      </p:sp>
      <p:pic>
        <p:nvPicPr>
          <p:cNvPr id="10" name="Picture 9">
            <a:extLst>
              <a:ext uri="{FF2B5EF4-FFF2-40B4-BE49-F238E27FC236}">
                <a16:creationId xmlns:a16="http://schemas.microsoft.com/office/drawing/2014/main" id="{9A2527F6-23DE-488B-9B9E-0A44C39C729A}"/>
              </a:ext>
            </a:extLst>
          </p:cNvPr>
          <p:cNvPicPr>
            <a:picLocks noChangeAspect="1"/>
          </p:cNvPicPr>
          <p:nvPr/>
        </p:nvPicPr>
        <p:blipFill rotWithShape="1">
          <a:blip r:embed="rId6"/>
          <a:srcRect l="12237" t="27214" r="3718" b="31648"/>
          <a:stretch/>
        </p:blipFill>
        <p:spPr>
          <a:xfrm>
            <a:off x="1" y="1"/>
            <a:ext cx="1590674" cy="1304924"/>
          </a:xfrm>
          <a:prstGeom prst="rect">
            <a:avLst/>
          </a:prstGeom>
        </p:spPr>
      </p:pic>
    </p:spTree>
    <p:extLst>
      <p:ext uri="{BB962C8B-B14F-4D97-AF65-F5344CB8AC3E}">
        <p14:creationId xmlns:p14="http://schemas.microsoft.com/office/powerpoint/2010/main" val="1548064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4CB103-2A29-4ECC-BB60-6EA1DB3E2D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1063"/>
          </a:xfrm>
          <a:prstGeom prst="rect">
            <a:avLst/>
          </a:prstGeom>
        </p:spPr>
      </p:pic>
      <p:pic>
        <p:nvPicPr>
          <p:cNvPr id="7" name="Picture 6">
            <a:extLst>
              <a:ext uri="{FF2B5EF4-FFF2-40B4-BE49-F238E27FC236}">
                <a16:creationId xmlns:a16="http://schemas.microsoft.com/office/drawing/2014/main" id="{D52EEFC5-EEFF-4009-A7D5-C6CA541B3265}"/>
              </a:ext>
            </a:extLst>
          </p:cNvPr>
          <p:cNvPicPr>
            <a:picLocks noChangeAspect="1"/>
          </p:cNvPicPr>
          <p:nvPr/>
        </p:nvPicPr>
        <p:blipFill>
          <a:blip r:embed="rId3"/>
          <a:stretch>
            <a:fillRect/>
          </a:stretch>
        </p:blipFill>
        <p:spPr>
          <a:xfrm>
            <a:off x="10817" y="0"/>
            <a:ext cx="12170365" cy="6858000"/>
          </a:xfrm>
          <a:prstGeom prst="rect">
            <a:avLst/>
          </a:prstGeom>
        </p:spPr>
      </p:pic>
      <p:pic>
        <p:nvPicPr>
          <p:cNvPr id="8" name="Picture 7">
            <a:extLst>
              <a:ext uri="{FF2B5EF4-FFF2-40B4-BE49-F238E27FC236}">
                <a16:creationId xmlns:a16="http://schemas.microsoft.com/office/drawing/2014/main" id="{CB16AF58-6785-448C-A4D1-6195217AFE28}"/>
              </a:ext>
            </a:extLst>
          </p:cNvPr>
          <p:cNvPicPr>
            <a:picLocks noChangeAspect="1"/>
          </p:cNvPicPr>
          <p:nvPr/>
        </p:nvPicPr>
        <p:blipFill>
          <a:blip r:embed="rId3"/>
          <a:stretch>
            <a:fillRect/>
          </a:stretch>
        </p:blipFill>
        <p:spPr>
          <a:xfrm>
            <a:off x="21635" y="-32114"/>
            <a:ext cx="12170365" cy="6858000"/>
          </a:xfrm>
          <a:prstGeom prst="rect">
            <a:avLst/>
          </a:prstGeom>
        </p:spPr>
      </p:pic>
      <p:pic>
        <p:nvPicPr>
          <p:cNvPr id="13" name="Picture 12">
            <a:extLst>
              <a:ext uri="{FF2B5EF4-FFF2-40B4-BE49-F238E27FC236}">
                <a16:creationId xmlns:a16="http://schemas.microsoft.com/office/drawing/2014/main" id="{E8E50191-94E2-4C56-A105-7F184ED69125}"/>
              </a:ext>
            </a:extLst>
          </p:cNvPr>
          <p:cNvPicPr>
            <a:picLocks noChangeAspect="1"/>
          </p:cNvPicPr>
          <p:nvPr/>
        </p:nvPicPr>
        <p:blipFill rotWithShape="1">
          <a:blip r:embed="rId4"/>
          <a:srcRect l="12237" t="27214" r="3718" b="31648"/>
          <a:stretch/>
        </p:blipFill>
        <p:spPr>
          <a:xfrm>
            <a:off x="-1" y="-32114"/>
            <a:ext cx="1590674" cy="1304924"/>
          </a:xfrm>
          <a:prstGeom prst="rect">
            <a:avLst/>
          </a:prstGeom>
        </p:spPr>
      </p:pic>
      <p:sp>
        <p:nvSpPr>
          <p:cNvPr id="15" name="TextBox 14">
            <a:extLst>
              <a:ext uri="{FF2B5EF4-FFF2-40B4-BE49-F238E27FC236}">
                <a16:creationId xmlns:a16="http://schemas.microsoft.com/office/drawing/2014/main" id="{17B3CB38-A25F-4310-AAB3-D2114FA616F3}"/>
              </a:ext>
            </a:extLst>
          </p:cNvPr>
          <p:cNvSpPr txBox="1"/>
          <p:nvPr/>
        </p:nvSpPr>
        <p:spPr>
          <a:xfrm>
            <a:off x="904874" y="1390948"/>
            <a:ext cx="10448925" cy="1323439"/>
          </a:xfrm>
          <a:prstGeom prst="rect">
            <a:avLst/>
          </a:prstGeom>
          <a:solidFill>
            <a:schemeClr val="bg1"/>
          </a:solidFill>
        </p:spPr>
        <p:txBody>
          <a:bodyPr wrap="square">
            <a:spAutoFit/>
          </a:bodyPr>
          <a:lstStyle/>
          <a:p>
            <a:r>
              <a:rPr lang="en-US" sz="2000" b="1" i="1" dirty="0">
                <a:latin typeface="Comic Sans MS" panose="030F0702030302020204" pitchFamily="66" charset="0"/>
              </a:rPr>
              <a:t>If you want to see the effects of the attack on the target computer, you can open the task manager and view the network activities.</a:t>
            </a:r>
          </a:p>
          <a:p>
            <a:endParaRPr lang="en-US" sz="2000" b="1" i="1" dirty="0">
              <a:latin typeface="Comic Sans MS" panose="030F0702030302020204" pitchFamily="66" charset="0"/>
            </a:endParaRPr>
          </a:p>
          <a:p>
            <a:r>
              <a:rPr lang="en-US" sz="2000" b="1" i="1" dirty="0">
                <a:effectLst/>
                <a:latin typeface="Source Sans Pro" panose="020B0503030403020204" pitchFamily="34" charset="0"/>
              </a:rPr>
              <a:t>If the attack is successful, you should be able to see increased network activities.</a:t>
            </a:r>
            <a:endParaRPr lang="en-IN" sz="2000" b="1" i="1" dirty="0">
              <a:latin typeface="Comic Sans MS" panose="030F0702030302020204" pitchFamily="66" charset="0"/>
            </a:endParaRPr>
          </a:p>
        </p:txBody>
      </p:sp>
      <p:pic>
        <p:nvPicPr>
          <p:cNvPr id="1026" name="Picture 2" descr="Ultimate guide to DoS(Denial of Service) Attacks">
            <a:extLst>
              <a:ext uri="{FF2B5EF4-FFF2-40B4-BE49-F238E27FC236}">
                <a16:creationId xmlns:a16="http://schemas.microsoft.com/office/drawing/2014/main" id="{91F8447A-779D-4B5D-8C5E-E80EDE805B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3850" y="3276599"/>
            <a:ext cx="3924300"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9699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A43E267575A77488967E49B24DDF55A" ma:contentTypeVersion="4" ma:contentTypeDescription="Create a new document." ma:contentTypeScope="" ma:versionID="2502613ab72c0c78708af2bf145cc2aa">
  <xsd:schema xmlns:xsd="http://www.w3.org/2001/XMLSchema" xmlns:xs="http://www.w3.org/2001/XMLSchema" xmlns:p="http://schemas.microsoft.com/office/2006/metadata/properties" xmlns:ns3="8d04f472-a538-463d-84b8-53e240f9a5e5" targetNamespace="http://schemas.microsoft.com/office/2006/metadata/properties" ma:root="true" ma:fieldsID="ce8f6c3420df302d9d019c89d1e1275b" ns3:_="">
    <xsd:import namespace="8d04f472-a538-463d-84b8-53e240f9a5e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04f472-a538-463d-84b8-53e240f9a5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ABD56C1-E65B-4EE8-A40D-98756EB5CB72}">
  <ds:schemaRefs>
    <ds:schemaRef ds:uri="http://schemas.microsoft.com/sharepoint/v3/contenttype/forms"/>
  </ds:schemaRefs>
</ds:datastoreItem>
</file>

<file path=customXml/itemProps2.xml><?xml version="1.0" encoding="utf-8"?>
<ds:datastoreItem xmlns:ds="http://schemas.openxmlformats.org/officeDocument/2006/customXml" ds:itemID="{C8C92967-3BD1-4C14-9579-5925B7E051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04f472-a538-463d-84b8-53e240f9a5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60FFEB-5A16-46E3-9477-AF794980F65B}">
  <ds:schemaRefs>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http://purl.org/dc/dcmitype/"/>
    <ds:schemaRef ds:uri="http://schemas.microsoft.com/office/2006/documentManagement/types"/>
    <ds:schemaRef ds:uri="http://www.w3.org/XML/1998/namespace"/>
    <ds:schemaRef ds:uri="8d04f472-a538-463d-84b8-53e240f9a5e5"/>
    <ds:schemaRef ds:uri="http://purl.org/dc/terms/"/>
  </ds:schemaRefs>
</ds:datastoreItem>
</file>

<file path=docProps/app.xml><?xml version="1.0" encoding="utf-8"?>
<Properties xmlns="http://schemas.openxmlformats.org/officeDocument/2006/extended-properties" xmlns:vt="http://schemas.openxmlformats.org/officeDocument/2006/docPropsVTypes">
  <Template>Circuit</Template>
  <TotalTime>527</TotalTime>
  <Words>1340</Words>
  <Application>Microsoft Office PowerPoint</Application>
  <PresentationFormat>Widescreen</PresentationFormat>
  <Paragraphs>79</Paragraphs>
  <Slides>17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Agency FB</vt:lpstr>
      <vt:lpstr>Algerian</vt:lpstr>
      <vt:lpstr>Arial</vt:lpstr>
      <vt:lpstr>Bauhaus 93</vt:lpstr>
      <vt:lpstr>Berlin Sans FB Demi</vt:lpstr>
      <vt:lpstr>Bernard MT Condensed</vt:lpstr>
      <vt:lpstr>Calisto MT</vt:lpstr>
      <vt:lpstr>Comic Sans MS</vt:lpstr>
      <vt:lpstr>Forte</vt:lpstr>
      <vt:lpstr>Franklin Gothic Heavy</vt:lpstr>
      <vt:lpstr>Source Sans Pro</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19B080 KRISHNA RAM S</dc:creator>
  <cp:lastModifiedBy>MUGILANG</cp:lastModifiedBy>
  <cp:revision>48</cp:revision>
  <dcterms:created xsi:type="dcterms:W3CDTF">2021-05-31T13:35:11Z</dcterms:created>
  <dcterms:modified xsi:type="dcterms:W3CDTF">2021-06-09T06:06:57Z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0x010100DA43E267575A77488967E49B24DDF55A</vt:lpwstr>
  </property>
</Properties>
</file>